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62"/>
  </p:notesMasterIdLst>
  <p:sldIdLst>
    <p:sldId id="256" r:id="rId2"/>
    <p:sldId id="340" r:id="rId3"/>
    <p:sldId id="355" r:id="rId4"/>
    <p:sldId id="356" r:id="rId5"/>
    <p:sldId id="392" r:id="rId6"/>
    <p:sldId id="393" r:id="rId7"/>
    <p:sldId id="394" r:id="rId8"/>
    <p:sldId id="395" r:id="rId9"/>
    <p:sldId id="421" r:id="rId10"/>
    <p:sldId id="397" r:id="rId11"/>
    <p:sldId id="422" r:id="rId12"/>
    <p:sldId id="423" r:id="rId13"/>
    <p:sldId id="418" r:id="rId14"/>
    <p:sldId id="376" r:id="rId15"/>
    <p:sldId id="419" r:id="rId16"/>
    <p:sldId id="372" r:id="rId17"/>
    <p:sldId id="373" r:id="rId18"/>
    <p:sldId id="374" r:id="rId19"/>
    <p:sldId id="375" r:id="rId20"/>
    <p:sldId id="382" r:id="rId21"/>
    <p:sldId id="408" r:id="rId22"/>
    <p:sldId id="398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406" r:id="rId31"/>
    <p:sldId id="407" r:id="rId32"/>
    <p:sldId id="413" r:id="rId33"/>
    <p:sldId id="412" r:id="rId34"/>
    <p:sldId id="424" r:id="rId35"/>
    <p:sldId id="349" r:id="rId36"/>
    <p:sldId id="425" r:id="rId37"/>
    <p:sldId id="420" r:id="rId38"/>
    <p:sldId id="357" r:id="rId39"/>
    <p:sldId id="368" r:id="rId40"/>
    <p:sldId id="370" r:id="rId41"/>
    <p:sldId id="416" r:id="rId42"/>
    <p:sldId id="417" r:id="rId43"/>
    <p:sldId id="377" r:id="rId44"/>
    <p:sldId id="378" r:id="rId45"/>
    <p:sldId id="379" r:id="rId46"/>
    <p:sldId id="380" r:id="rId47"/>
    <p:sldId id="381" r:id="rId48"/>
    <p:sldId id="428" r:id="rId49"/>
    <p:sldId id="396" r:id="rId50"/>
    <p:sldId id="386" r:id="rId51"/>
    <p:sldId id="387" r:id="rId52"/>
    <p:sldId id="388" r:id="rId53"/>
    <p:sldId id="389" r:id="rId54"/>
    <p:sldId id="390" r:id="rId55"/>
    <p:sldId id="411" r:id="rId56"/>
    <p:sldId id="410" r:id="rId57"/>
    <p:sldId id="426" r:id="rId58"/>
    <p:sldId id="344" r:id="rId59"/>
    <p:sldId id="427" r:id="rId60"/>
    <p:sldId id="289" r:id="rId61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30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sz="30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sz="30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sz="30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FF6600"/>
    <a:srgbClr val="000099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98" autoAdjust="0"/>
    <p:restoredTop sz="94625" autoAdjust="0"/>
  </p:normalViewPr>
  <p:slideViewPr>
    <p:cSldViewPr>
      <p:cViewPr varScale="1">
        <p:scale>
          <a:sx n="108" d="100"/>
          <a:sy n="108" d="100"/>
        </p:scale>
        <p:origin x="1581" y="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174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A98FA061-433E-4622-9D44-F46D39AFF5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44517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4327" b="12500"/>
          <a:stretch/>
        </p:blipFill>
        <p:spPr>
          <a:xfrm>
            <a:off x="2483768" y="4923330"/>
            <a:ext cx="6668294" cy="1962054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5" name="Picture 1031" descr="line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91440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33" descr="未标题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3581400"/>
            <a:ext cx="6248400" cy="838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9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331640" y="1628800"/>
            <a:ext cx="6781800" cy="990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日期占位符 19"/>
          <p:cNvSpPr>
            <a:spLocks noGrp="1"/>
          </p:cNvSpPr>
          <p:nvPr>
            <p:ph type="dt" sz="half" idx="10"/>
          </p:nvPr>
        </p:nvSpPr>
        <p:spPr>
          <a:xfrm>
            <a:off x="7092950" y="6472238"/>
            <a:ext cx="1141413" cy="34131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990099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DB0D4283-8537-4DF2-AFED-AECDA4411510}" type="datetime1">
              <a:rPr lang="en-US" altLang="zh-CN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8" name="灯片编号占位符 21"/>
          <p:cNvSpPr>
            <a:spLocks noGrp="1"/>
          </p:cNvSpPr>
          <p:nvPr>
            <p:ph type="sldNum" sz="quarter" idx="11"/>
          </p:nvPr>
        </p:nvSpPr>
        <p:spPr>
          <a:xfrm>
            <a:off x="8243888" y="6472238"/>
            <a:ext cx="671512" cy="3413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91CBEB-9517-4FF8-8ADB-0752022E5B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805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dt" sz="half" idx="10"/>
          </p:nvPr>
        </p:nvSpPr>
        <p:spPr>
          <a:xfrm>
            <a:off x="7092950" y="6400800"/>
            <a:ext cx="1141413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38B7207B-7459-4CD8-9695-91467C41EBB2}" type="datetime1">
              <a:rPr lang="en-US" altLang="zh-CN"/>
              <a:pPr>
                <a:defRPr/>
              </a:pPr>
              <a:t>3/1/2024</a:t>
            </a:fld>
            <a:endParaRPr lang="en-US" altLang="zh-CN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ftr" sz="quarter" idx="11"/>
          </p:nvPr>
        </p:nvSpPr>
        <p:spPr>
          <a:xfrm>
            <a:off x="4211638" y="6400800"/>
            <a:ext cx="893762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3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DBB84-2947-4154-97EF-D27B0F9F3E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890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69113" y="404813"/>
            <a:ext cx="2181225" cy="58642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0" y="404813"/>
            <a:ext cx="6392863" cy="58642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dt" sz="half" idx="10"/>
          </p:nvPr>
        </p:nvSpPr>
        <p:spPr>
          <a:xfrm>
            <a:off x="7092950" y="6400800"/>
            <a:ext cx="1141413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05E38FC2-F0A9-4C9D-BF86-D98F325BF517}" type="datetime1">
              <a:rPr lang="en-US" altLang="zh-CN"/>
              <a:pPr>
                <a:defRPr/>
              </a:pPr>
              <a:t>3/1/2024</a:t>
            </a:fld>
            <a:endParaRPr lang="en-US" altLang="zh-CN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ftr" sz="quarter" idx="11"/>
          </p:nvPr>
        </p:nvSpPr>
        <p:spPr>
          <a:xfrm>
            <a:off x="4211638" y="6400800"/>
            <a:ext cx="893762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3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06DEF-DD75-490F-B127-4869744327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4230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2268538" y="404813"/>
            <a:ext cx="6781800" cy="990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23850" y="1773238"/>
            <a:ext cx="4191000" cy="2171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67250" y="1773238"/>
            <a:ext cx="4191000" cy="2171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23850" y="4097338"/>
            <a:ext cx="4191000" cy="2171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67250" y="4097338"/>
            <a:ext cx="4191000" cy="2171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dt" sz="half" idx="10"/>
          </p:nvPr>
        </p:nvSpPr>
        <p:spPr>
          <a:xfrm>
            <a:off x="7092950" y="6400800"/>
            <a:ext cx="1141413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7314C48C-D220-40AA-BD91-F98ED741767B}" type="datetime1">
              <a:rPr lang="en-US" altLang="zh-CN"/>
              <a:pPr>
                <a:defRPr/>
              </a:pPr>
              <a:t>3/1/2024</a:t>
            </a:fld>
            <a:endParaRPr lang="en-US" altLang="zh-CN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ftr" sz="quarter" idx="11"/>
          </p:nvPr>
        </p:nvSpPr>
        <p:spPr>
          <a:xfrm>
            <a:off x="4211638" y="6400800"/>
            <a:ext cx="893762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03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554680-6492-45A6-931C-C0F3A2AEA7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0460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68538" y="404813"/>
            <a:ext cx="6781800" cy="990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3850" y="1773238"/>
            <a:ext cx="4191000" cy="4495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67250" y="1773238"/>
            <a:ext cx="4191000" cy="2171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67250" y="4097338"/>
            <a:ext cx="4191000" cy="2171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dt" sz="half" idx="10"/>
          </p:nvPr>
        </p:nvSpPr>
        <p:spPr>
          <a:xfrm>
            <a:off x="7092950" y="6400800"/>
            <a:ext cx="1141413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5A75DD1A-D7B9-4F9F-A74D-FBCE3E393DB6}" type="datetime1">
              <a:rPr lang="en-US" altLang="zh-CN"/>
              <a:pPr>
                <a:defRPr/>
              </a:pPr>
              <a:t>3/1/2024</a:t>
            </a:fld>
            <a:endParaRPr lang="en-US" altLang="zh-CN"/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ftr" sz="quarter" idx="11"/>
          </p:nvPr>
        </p:nvSpPr>
        <p:spPr>
          <a:xfrm>
            <a:off x="4211638" y="6400800"/>
            <a:ext cx="893762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3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27BDCA-34EF-4BD2-9BED-EC95E573E09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1272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7166DC-FEF0-407A-934A-B23049DCC6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209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773238"/>
            <a:ext cx="8534400" cy="396001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6"/>
          <p:cNvSpPr>
            <a:spLocks noGrp="1"/>
          </p:cNvSpPr>
          <p:nvPr>
            <p:ph type="dt" sz="half" idx="10"/>
          </p:nvPr>
        </p:nvSpPr>
        <p:spPr>
          <a:xfrm>
            <a:off x="7092950" y="6472238"/>
            <a:ext cx="1141413" cy="34131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990099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F6A08577-985B-4F3B-8912-4C23181B12B1}" type="datetime1">
              <a:rPr lang="en-US" altLang="zh-CN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灯片编号占位符 8"/>
          <p:cNvSpPr>
            <a:spLocks noGrp="1"/>
          </p:cNvSpPr>
          <p:nvPr>
            <p:ph type="sldNum" sz="quarter" idx="11"/>
          </p:nvPr>
        </p:nvSpPr>
        <p:spPr>
          <a:xfrm>
            <a:off x="8243888" y="6472238"/>
            <a:ext cx="671512" cy="3413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EC351-4DD3-48B5-A10E-43FDCFD80AD7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7310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dt" sz="half" idx="10"/>
          </p:nvPr>
        </p:nvSpPr>
        <p:spPr>
          <a:xfrm>
            <a:off x="7092950" y="6400800"/>
            <a:ext cx="1141413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2019C2AC-07D1-41ED-813A-31225DC7F61A}" type="datetime1">
              <a:rPr lang="en-US" altLang="zh-CN"/>
              <a:pPr>
                <a:defRPr/>
              </a:pPr>
              <a:t>3/1/2024</a:t>
            </a:fld>
            <a:endParaRPr lang="en-US" altLang="zh-CN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ftr" sz="quarter" idx="11"/>
          </p:nvPr>
        </p:nvSpPr>
        <p:spPr>
          <a:xfrm>
            <a:off x="4211638" y="6400800"/>
            <a:ext cx="893762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3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B91B07-1966-44E9-A11F-A92AE684582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2467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3850" y="1773238"/>
            <a:ext cx="4191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67250" y="1773238"/>
            <a:ext cx="4191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dt" sz="half" idx="10"/>
          </p:nvPr>
        </p:nvSpPr>
        <p:spPr>
          <a:xfrm>
            <a:off x="7092950" y="6400800"/>
            <a:ext cx="1141413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78F1E6F0-2253-4435-BCD7-A4890F081774}" type="datetime1">
              <a:rPr lang="en-US" altLang="zh-CN"/>
              <a:pPr>
                <a:defRPr/>
              </a:pPr>
              <a:t>3/1/2024</a:t>
            </a:fld>
            <a:endParaRPr lang="en-US" altLang="zh-CN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ftr" sz="quarter" idx="11"/>
          </p:nvPr>
        </p:nvSpPr>
        <p:spPr>
          <a:xfrm>
            <a:off x="4211638" y="6400800"/>
            <a:ext cx="893762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3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44D6A7-1877-4C8F-B49C-BA2D9802FC2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2510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dt" sz="half" idx="10"/>
          </p:nvPr>
        </p:nvSpPr>
        <p:spPr>
          <a:xfrm>
            <a:off x="7092950" y="6400800"/>
            <a:ext cx="1141413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3F78D1BF-AEFE-4AA9-878B-002430993459}" type="datetime1">
              <a:rPr lang="en-US" altLang="zh-CN"/>
              <a:pPr>
                <a:defRPr/>
              </a:pPr>
              <a:t>3/1/2024</a:t>
            </a:fld>
            <a:endParaRPr lang="en-US" altLang="zh-CN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ftr" sz="quarter" idx="11"/>
          </p:nvPr>
        </p:nvSpPr>
        <p:spPr>
          <a:xfrm>
            <a:off x="4211638" y="6400800"/>
            <a:ext cx="893762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03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50AC58-60CA-4D57-8521-3BBFB94555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4783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dt" sz="half" idx="10"/>
          </p:nvPr>
        </p:nvSpPr>
        <p:spPr>
          <a:xfrm>
            <a:off x="7092950" y="6400800"/>
            <a:ext cx="1141413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44F58BC0-26E5-4D53-B907-F30CA3EF7709}" type="datetime1">
              <a:rPr lang="en-US" altLang="zh-CN"/>
              <a:pPr>
                <a:defRPr/>
              </a:pPr>
              <a:t>3/1/2024</a:t>
            </a:fld>
            <a:endParaRPr lang="en-US" altLang="zh-CN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ftr" sz="quarter" idx="11"/>
          </p:nvPr>
        </p:nvSpPr>
        <p:spPr>
          <a:xfrm>
            <a:off x="4211638" y="6400800"/>
            <a:ext cx="893762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246B6-89D8-4491-8DBB-E78F960FC8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2216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dt" sz="half" idx="10"/>
          </p:nvPr>
        </p:nvSpPr>
        <p:spPr>
          <a:xfrm>
            <a:off x="7092950" y="6400800"/>
            <a:ext cx="1141413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3CCA45DD-5418-45ED-8078-A98E07B0E5B3}" type="datetime1">
              <a:rPr lang="en-US" altLang="zh-CN"/>
              <a:pPr>
                <a:defRPr/>
              </a:pPr>
              <a:t>3/1/2024</a:t>
            </a:fld>
            <a:endParaRPr lang="en-US" altLang="zh-CN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ftr" sz="quarter" idx="11"/>
          </p:nvPr>
        </p:nvSpPr>
        <p:spPr>
          <a:xfrm>
            <a:off x="4211638" y="6400800"/>
            <a:ext cx="893762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4393BD-FBF1-4EEE-BD98-30BAB4E7A08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959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dt" sz="half" idx="10"/>
          </p:nvPr>
        </p:nvSpPr>
        <p:spPr>
          <a:xfrm>
            <a:off x="7092950" y="6400800"/>
            <a:ext cx="1141413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6944F122-14C7-4DDB-82EF-3F4E91792C84}" type="datetime1">
              <a:rPr lang="en-US" altLang="zh-CN"/>
              <a:pPr>
                <a:defRPr/>
              </a:pPr>
              <a:t>3/1/2024</a:t>
            </a:fld>
            <a:endParaRPr lang="en-US" altLang="zh-CN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ftr" sz="quarter" idx="11"/>
          </p:nvPr>
        </p:nvSpPr>
        <p:spPr>
          <a:xfrm>
            <a:off x="4211638" y="6400800"/>
            <a:ext cx="893762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3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450F2C-6357-46A6-AE5E-E1119D2E6E5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1956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dt" sz="half" idx="10"/>
          </p:nvPr>
        </p:nvSpPr>
        <p:spPr>
          <a:xfrm>
            <a:off x="7092950" y="6400800"/>
            <a:ext cx="1141413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1C89AFB1-169E-4913-8380-4C7C37B63FD9}" type="datetime1">
              <a:rPr lang="en-US" altLang="zh-CN"/>
              <a:pPr>
                <a:defRPr/>
              </a:pPr>
              <a:t>3/1/2024</a:t>
            </a:fld>
            <a:endParaRPr lang="en-US" altLang="zh-CN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ftr" sz="quarter" idx="11"/>
          </p:nvPr>
        </p:nvSpPr>
        <p:spPr>
          <a:xfrm>
            <a:off x="4211638" y="6400800"/>
            <a:ext cx="893762" cy="457200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3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533D4-61E5-4FD2-9844-AE9AFB4A773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4946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E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4327" b="12500"/>
          <a:stretch/>
        </p:blipFill>
        <p:spPr>
          <a:xfrm>
            <a:off x="4523856" y="5301208"/>
            <a:ext cx="4628206" cy="1584175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027" name="Picture 1027" descr="大页眉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333375"/>
            <a:ext cx="2124075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1028"/>
          <p:cNvSpPr>
            <a:spLocks noGrp="1" noChangeArrowheads="1"/>
          </p:cNvSpPr>
          <p:nvPr>
            <p:ph type="title"/>
          </p:nvPr>
        </p:nvSpPr>
        <p:spPr bwMode="auto">
          <a:xfrm>
            <a:off x="2268538" y="404813"/>
            <a:ext cx="6781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单击编辑母版标题样式</a:t>
            </a:r>
          </a:p>
        </p:txBody>
      </p:sp>
      <p:sp>
        <p:nvSpPr>
          <p:cNvPr id="18439" name="Rectangle 103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524625"/>
            <a:ext cx="671512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964095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C16BD391-9410-430F-B238-ED4BCF22D98B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1030" name="Rectangle 103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773238"/>
            <a:ext cx="8534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31" name="Picture 1033" descr="line6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440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Text Box 1034"/>
          <p:cNvSpPr txBox="1">
            <a:spLocks noChangeArrowheads="1"/>
          </p:cNvSpPr>
          <p:nvPr/>
        </p:nvSpPr>
        <p:spPr bwMode="auto">
          <a:xfrm>
            <a:off x="5580063" y="0"/>
            <a:ext cx="28797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defRPr/>
            </a:pPr>
            <a:endParaRPr lang="zh-CN" altLang="zh-CN" sz="3200"/>
          </a:p>
        </p:txBody>
      </p:sp>
      <p:sp>
        <p:nvSpPr>
          <p:cNvPr id="13" name="文本占位符 11"/>
          <p:cNvSpPr txBox="1">
            <a:spLocks/>
          </p:cNvSpPr>
          <p:nvPr userDrawn="1"/>
        </p:nvSpPr>
        <p:spPr>
          <a:xfrm>
            <a:off x="107950" y="6237288"/>
            <a:ext cx="4103688" cy="576262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None/>
              <a:defRPr lang="en-US" altLang="zh-CN" sz="1600" b="0" i="0" baseline="0" smtClean="0">
                <a:solidFill>
                  <a:srgbClr val="990099"/>
                </a:solidFill>
                <a:effectLst/>
                <a:latin typeface="+mj-ea"/>
                <a:ea typeface="+mj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Wingdings" pitchFamily="2" charset="2"/>
              <a:buChar char="Ø"/>
              <a:defRPr sz="2800" b="1">
                <a:solidFill>
                  <a:schemeClr val="accent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2000" b="1">
                <a:solidFill>
                  <a:schemeClr val="accent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600" b="1">
                <a:solidFill>
                  <a:schemeClr val="accent2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1800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自动化系控制与决策研究所</a:t>
            </a:r>
          </a:p>
          <a:p>
            <a:pPr>
              <a:defRPr/>
            </a:pPr>
            <a:r>
              <a:rPr sz="1050" i="1" kern="100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Times New Roman"/>
                <a:ea typeface="宋体"/>
              </a:rPr>
              <a:t>Institute of Control and </a:t>
            </a:r>
            <a:r>
              <a:rPr lang="en-US" altLang="zh-CN" sz="1050" i="1" kern="100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Times New Roman"/>
                <a:ea typeface="宋体"/>
              </a:rPr>
              <a:t>Decision</a:t>
            </a:r>
            <a:r>
              <a:rPr sz="1050" i="1" kern="100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Times New Roman"/>
                <a:ea typeface="宋体"/>
              </a:rPr>
              <a:t>, Department of Automation</a:t>
            </a:r>
            <a:endParaRPr sz="2000" dirty="0"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66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6600"/>
          </a:solidFill>
          <a:latin typeface="Arial" pitchFamily="34" charset="0"/>
          <a:ea typeface="华文新魏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6600"/>
          </a:solidFill>
          <a:latin typeface="Arial" pitchFamily="34" charset="0"/>
          <a:ea typeface="华文新魏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6600"/>
          </a:solidFill>
          <a:latin typeface="Arial" pitchFamily="34" charset="0"/>
          <a:ea typeface="华文新魏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6600"/>
          </a:solidFill>
          <a:latin typeface="Arial" pitchFamily="34" charset="0"/>
          <a:ea typeface="华文新魏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FF6600"/>
          </a:solidFill>
          <a:latin typeface="Arial" pitchFamily="34" charset="0"/>
          <a:ea typeface="华文新魏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FF6600"/>
          </a:solidFill>
          <a:latin typeface="Arial" pitchFamily="34" charset="0"/>
          <a:ea typeface="华文新魏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FF6600"/>
          </a:solidFill>
          <a:latin typeface="Arial" pitchFamily="34" charset="0"/>
          <a:ea typeface="华文新魏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FF6600"/>
          </a:solidFill>
          <a:latin typeface="Arial" pitchFamily="34" charset="0"/>
          <a:ea typeface="华文新魏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3300" b="1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Font typeface="Wingdings" pitchFamily="2" charset="2"/>
        <a:buChar char="Ø"/>
        <a:defRPr sz="2800" b="1">
          <a:solidFill>
            <a:schemeClr val="accent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2000" b="1">
          <a:solidFill>
            <a:schemeClr val="accent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1600" b="1">
          <a:solidFill>
            <a:schemeClr val="accent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1200" b="1">
          <a:solidFill>
            <a:schemeClr val="accent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1200" b="1">
          <a:solidFill>
            <a:schemeClr val="accent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1200" b="1">
          <a:solidFill>
            <a:schemeClr val="accent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1200" b="1">
          <a:solidFill>
            <a:schemeClr val="accent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1200" b="1">
          <a:solidFill>
            <a:schemeClr val="accent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4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6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7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10.png"/><Relationship Id="rId4" Type="http://schemas.openxmlformats.org/officeDocument/2006/relationships/image" Target="../media/image44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8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7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52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52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png"/><Relationship Id="rId4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773238"/>
            <a:ext cx="9144000" cy="1368425"/>
          </a:xfrm>
        </p:spPr>
        <p:txBody>
          <a:bodyPr/>
          <a:lstStyle/>
          <a:p>
            <a:pPr eaLnBrk="1" hangingPunct="1"/>
            <a:r>
              <a:rPr lang="zh-CN" altLang="en-US" sz="4800" dirty="0">
                <a:solidFill>
                  <a:srgbClr val="990099"/>
                </a:solidFill>
                <a:latin typeface="Times New Roman" pitchFamily="18" charset="0"/>
              </a:rPr>
              <a:t>过程控制课内实验</a:t>
            </a:r>
            <a:endParaRPr lang="en-US" altLang="zh-CN" sz="4800" dirty="0">
              <a:solidFill>
                <a:srgbClr val="990099"/>
              </a:solidFill>
              <a:latin typeface="Times New Roman" pitchFamily="18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3500438"/>
            <a:ext cx="6356350" cy="151288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1" lang="zh-CN" altLang="en-US" sz="2800" dirty="0">
                <a:solidFill>
                  <a:srgbClr val="003399"/>
                </a:solidFill>
                <a:ea typeface="华文楷体" pitchFamily="2" charset="-122"/>
              </a:rPr>
              <a:t>自动化系过程控制实验室</a:t>
            </a:r>
            <a:endParaRPr kumimoji="1" lang="en-US" altLang="zh-CN" sz="2800" dirty="0">
              <a:solidFill>
                <a:srgbClr val="003399"/>
              </a:solidFill>
              <a:ea typeface="华文楷体" pitchFamily="2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1" lang="zh-CN" altLang="en-US" sz="2800" dirty="0">
                <a:solidFill>
                  <a:srgbClr val="003399"/>
                </a:solidFill>
                <a:ea typeface="华文楷体" pitchFamily="2" charset="-122"/>
              </a:rPr>
              <a:t>中央主楼</a:t>
            </a:r>
            <a:r>
              <a:rPr kumimoji="1" lang="en-US" altLang="zh-CN" sz="2800" dirty="0">
                <a:solidFill>
                  <a:srgbClr val="003399"/>
                </a:solidFill>
                <a:ea typeface="华文楷体" pitchFamily="2" charset="-122"/>
              </a:rPr>
              <a:t>515</a:t>
            </a:r>
          </a:p>
          <a:p>
            <a:pPr eaLnBrk="1" hangingPunct="1">
              <a:spcBef>
                <a:spcPct val="0"/>
              </a:spcBef>
            </a:pPr>
            <a:r>
              <a:rPr kumimoji="1" lang="zh-CN" altLang="en-US" sz="2800" dirty="0">
                <a:solidFill>
                  <a:srgbClr val="003399"/>
                </a:solidFill>
                <a:ea typeface="华文楷体" pitchFamily="2" charset="-122"/>
              </a:rPr>
              <a:t>吕文祥</a:t>
            </a:r>
            <a:endParaRPr kumimoji="1" lang="en-US" altLang="zh-CN" sz="2800" dirty="0">
              <a:solidFill>
                <a:srgbClr val="003399"/>
              </a:solidFill>
              <a:ea typeface="华文楷体" pitchFamily="2" charset="-122"/>
            </a:endParaRPr>
          </a:p>
          <a:p>
            <a:pPr eaLnBrk="1" hangingPunct="1">
              <a:spcBef>
                <a:spcPct val="0"/>
              </a:spcBef>
            </a:pPr>
            <a:endParaRPr kumimoji="1" lang="zh-CN" altLang="en-US" sz="2800" dirty="0">
              <a:solidFill>
                <a:srgbClr val="003399"/>
              </a:solidFill>
              <a:ea typeface="华文楷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紫金桥组态软件点表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10</a:t>
            </a:fld>
            <a:endParaRPr lang="en-US" altLang="zh-CN" dirty="0"/>
          </a:p>
        </p:txBody>
      </p:sp>
      <p:pic>
        <p:nvPicPr>
          <p:cNvPr id="6" name="图片 21">
            <a:extLst>
              <a:ext uri="{FF2B5EF4-FFF2-40B4-BE49-F238E27FC236}">
                <a16:creationId xmlns:a16="http://schemas.microsoft.com/office/drawing/2014/main" id="{94B2E713-6B99-4941-91AC-2A3033173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84" y="1776662"/>
            <a:ext cx="8896532" cy="358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3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紫金桥组态软件算法编程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11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E7D51-DA7E-4B1E-A11D-9CACCDC3F9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511" y="1556792"/>
            <a:ext cx="8605680" cy="51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89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紫金桥组态软件界面交互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12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8148A-E2C2-44E1-B8A0-00AA9AF01A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5750" y="1578959"/>
            <a:ext cx="8735888" cy="5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1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三容水箱仿真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实验设备与软件介绍</a:t>
            </a:r>
          </a:p>
        </p:txBody>
      </p:sp>
    </p:spTree>
    <p:extLst>
      <p:ext uri="{BB962C8B-B14F-4D97-AF65-F5344CB8AC3E}">
        <p14:creationId xmlns:p14="http://schemas.microsoft.com/office/powerpoint/2010/main" val="4097446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仿真实验界面</a:t>
            </a:r>
          </a:p>
        </p:txBody>
      </p:sp>
      <p:pic>
        <p:nvPicPr>
          <p:cNvPr id="23" name="图片 22"/>
          <p:cNvPicPr/>
          <p:nvPr/>
        </p:nvPicPr>
        <p:blipFill>
          <a:blip r:embed="rId2"/>
          <a:stretch>
            <a:fillRect/>
          </a:stretch>
        </p:blipFill>
        <p:spPr>
          <a:xfrm>
            <a:off x="899592" y="1556792"/>
            <a:ext cx="7200800" cy="50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19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Matlab</a:t>
            </a:r>
            <a:r>
              <a:rPr lang="en-US" altLang="zh-CN" dirty="0"/>
              <a:t> Online</a:t>
            </a:r>
            <a:r>
              <a:rPr lang="zh-CN" altLang="en-US" dirty="0"/>
              <a:t>运行环境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E3362-5EB0-403A-9676-57FC7AED79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556792"/>
            <a:ext cx="8645748" cy="4683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D08858-5DDE-4093-858C-09B435EDF7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1520" y="1628800"/>
            <a:ext cx="8645748" cy="4683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DDC41-C299-4270-91C9-4916D76799A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6125" y="1702440"/>
            <a:ext cx="8642735" cy="468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5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工艺流程原理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简化机理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16</a:t>
            </a:fld>
            <a:endParaRPr lang="en-US" altLang="zh-CN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533001"/>
              </p:ext>
            </p:extLst>
          </p:nvPr>
        </p:nvGraphicFramePr>
        <p:xfrm>
          <a:off x="675544" y="2924944"/>
          <a:ext cx="8345078" cy="265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3" name="Visio" r:id="rId3" imgW="6943522" imgH="2209952" progId="Visio.Drawing.15">
                  <p:embed/>
                </p:oleObj>
              </mc:Choice>
              <mc:Fallback>
                <p:oleObj name="Visio" r:id="rId3" imgW="6943522" imgH="220995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544" y="2924944"/>
                        <a:ext cx="8345078" cy="26559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8240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三容水箱仿真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323850" y="1773238"/>
            <a:ext cx="8534400" cy="3959225"/>
          </a:xfrm>
        </p:spPr>
        <p:txBody>
          <a:bodyPr/>
          <a:lstStyle/>
          <a:p>
            <a:r>
              <a:rPr lang="zh-CN" altLang="en-US" sz="2800" dirty="0"/>
              <a:t>单容水箱建模</a:t>
            </a:r>
            <a:endParaRPr lang="en-US" altLang="zh-CN" sz="2800" dirty="0"/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33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110000"/>
              <a:buFont typeface="Wingdings" pitchFamily="2" charset="2"/>
              <a:buChar char="Ø"/>
              <a:defRPr sz="28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20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6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CD2F2D5E-C43F-410D-9F0A-62E299A57690}" type="datetime1">
              <a:rPr lang="en-US" altLang="zh-CN" sz="1600" b="0" smtClean="0">
                <a:solidFill>
                  <a:srgbClr val="990099"/>
                </a:solidFill>
                <a:ea typeface="宋体" charset="-122"/>
              </a:rPr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3/1/2024</a:t>
            </a:fld>
            <a:endParaRPr lang="en-US" altLang="zh-CN" sz="1600" b="0">
              <a:solidFill>
                <a:srgbClr val="990099"/>
              </a:solidFill>
              <a:ea typeface="宋体" charset="-122"/>
            </a:endParaRPr>
          </a:p>
        </p:txBody>
      </p:sp>
      <p:sp>
        <p:nvSpPr>
          <p:cNvPr id="419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33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110000"/>
              <a:buFont typeface="Wingdings" pitchFamily="2" charset="2"/>
              <a:buChar char="Ø"/>
              <a:defRPr sz="28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20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6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EDF7ABE-5CB5-4143-8B31-EBCF64AEFFB0}" type="slidenum">
              <a:rPr lang="zh-CN" altLang="en-US" sz="1400" b="0" smtClean="0">
                <a:solidFill>
                  <a:srgbClr val="964095"/>
                </a:solidFill>
                <a:ea typeface="宋体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zh-CN" sz="1400" b="0">
              <a:solidFill>
                <a:srgbClr val="964095"/>
              </a:solidFill>
              <a:ea typeface="宋体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21497"/>
              </p:ext>
            </p:extLst>
          </p:nvPr>
        </p:nvGraphicFramePr>
        <p:xfrm>
          <a:off x="473478" y="2300036"/>
          <a:ext cx="5064193" cy="3054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6" name="Visio" r:id="rId3" imgW="3697591" imgH="2232624" progId="Visio.Drawing.11">
                  <p:embed/>
                </p:oleObj>
              </mc:Choice>
              <mc:Fallback>
                <p:oleObj name="Visio" r:id="rId3" imgW="3697591" imgH="2232624" progId="Visio.Drawing.11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478" y="2300036"/>
                        <a:ext cx="5064193" cy="30541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133797" y="1588811"/>
                <a:ext cx="18002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𝜌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𝜌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797" y="1588811"/>
                <a:ext cx="1800200" cy="707886"/>
              </a:xfrm>
              <a:prstGeom prst="rect">
                <a:avLst/>
              </a:prstGeom>
              <a:blipFill>
                <a:blip r:embed="rId5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469907" y="2158023"/>
                <a:ext cx="3184021" cy="23492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16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)−</m:t>
                      </m:r>
                      <m:f>
                        <m:f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𝜌</m:t>
                          </m:r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𝜌</m:t>
                          </m:r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𝜌</m:t>
                          </m:r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6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907" y="2158023"/>
                <a:ext cx="3184021" cy="23492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685814" y="4533464"/>
                <a:ext cx="2592288" cy="678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16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16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16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814" y="4533464"/>
                <a:ext cx="2592288" cy="6786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69418" y="5250613"/>
                <a:ext cx="8280920" cy="1139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d>
                                    <m:d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1+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rad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𝜁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rad>
                        </m:num>
                        <m:den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18" y="5250613"/>
                <a:ext cx="8280920" cy="11396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8775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三容水箱仿真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323850" y="1773238"/>
            <a:ext cx="8534400" cy="3959225"/>
          </a:xfrm>
        </p:spPr>
        <p:txBody>
          <a:bodyPr/>
          <a:lstStyle/>
          <a:p>
            <a:r>
              <a:rPr lang="zh-CN" altLang="en-US" sz="2800" dirty="0"/>
              <a:t>求解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pPr lvl="1"/>
            <a:r>
              <a:rPr lang="zh-CN" altLang="en-US" sz="2300" dirty="0"/>
              <a:t>欧拉法</a:t>
            </a:r>
            <a:endParaRPr lang="en-US" altLang="zh-CN" sz="2300" dirty="0"/>
          </a:p>
          <a:p>
            <a:pPr lvl="1"/>
            <a:endParaRPr lang="en-US" altLang="zh-CN" sz="2300" dirty="0"/>
          </a:p>
          <a:p>
            <a:pPr lvl="1"/>
            <a:endParaRPr lang="en-US" altLang="zh-CN" sz="2300" dirty="0"/>
          </a:p>
          <a:p>
            <a:pPr lvl="1"/>
            <a:endParaRPr lang="en-US" altLang="zh-CN" sz="2300" dirty="0"/>
          </a:p>
          <a:p>
            <a:pPr lvl="1"/>
            <a:endParaRPr lang="en-US" altLang="zh-CN" sz="2300" dirty="0"/>
          </a:p>
          <a:p>
            <a:pPr lvl="1"/>
            <a:r>
              <a:rPr lang="zh-CN" altLang="en-US" sz="2300" dirty="0"/>
              <a:t>龙格</a:t>
            </a:r>
            <a:r>
              <a:rPr lang="en-US" altLang="zh-CN" sz="2300" dirty="0"/>
              <a:t>-</a:t>
            </a:r>
            <a:r>
              <a:rPr lang="zh-CN" altLang="en-US" sz="2300" dirty="0"/>
              <a:t>库塔法</a:t>
            </a:r>
            <a:endParaRPr lang="en-US" altLang="zh-CN" sz="2300" dirty="0"/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33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110000"/>
              <a:buFont typeface="Wingdings" pitchFamily="2" charset="2"/>
              <a:buChar char="Ø"/>
              <a:defRPr sz="28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20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6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CD2F2D5E-C43F-410D-9F0A-62E299A57690}" type="datetime1">
              <a:rPr lang="en-US" altLang="zh-CN" sz="1600" b="0" smtClean="0">
                <a:solidFill>
                  <a:srgbClr val="990099"/>
                </a:solidFill>
                <a:ea typeface="宋体" charset="-122"/>
              </a:rPr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3/1/2024</a:t>
            </a:fld>
            <a:endParaRPr lang="en-US" altLang="zh-CN" sz="1600" b="0">
              <a:solidFill>
                <a:srgbClr val="990099"/>
              </a:solidFill>
              <a:ea typeface="宋体" charset="-122"/>
            </a:endParaRPr>
          </a:p>
        </p:txBody>
      </p:sp>
      <p:sp>
        <p:nvSpPr>
          <p:cNvPr id="419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33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110000"/>
              <a:buFont typeface="Wingdings" pitchFamily="2" charset="2"/>
              <a:buChar char="Ø"/>
              <a:defRPr sz="28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20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6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EDF7ABE-5CB5-4143-8B31-EBCF64AEFFB0}" type="slidenum">
              <a:rPr lang="zh-CN" altLang="en-US" sz="1400" b="0" smtClean="0">
                <a:solidFill>
                  <a:srgbClr val="964095"/>
                </a:solidFill>
                <a:ea typeface="宋体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zh-CN" sz="1400" b="0">
              <a:solidFill>
                <a:srgbClr val="964095"/>
              </a:solidFill>
              <a:ea typeface="宋体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946568" y="1703904"/>
                <a:ext cx="6768752" cy="1221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kern="1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zh-CN" sz="20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n-US" altLang="zh-CN" sz="20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且已知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kern="10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 kern="10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kern="100" dirty="0">
                    <a:effectLst/>
                    <a:latin typeface="楷体_GB2312"/>
                    <a:ea typeface="宋体" panose="02010600030101010101" pitchFamily="2" charset="-122"/>
                    <a:cs typeface="Times New Roman" panose="02020603050405020304" pitchFamily="18" charset="0"/>
                  </a:rPr>
                  <a:t>时刻</a:t>
                </a:r>
                <a:r>
                  <a:rPr lang="zh-CN" altLang="en-US" sz="2400" kern="100" dirty="0">
                    <a:latin typeface="楷体_GB2312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kern="100" dirty="0">
                    <a:latin typeface="楷体_GB231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d>
                      <m:dPr>
                        <m:ctrlPr>
                          <a:rPr lang="en-US" altLang="zh-CN" sz="20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5000"/>
                  </a:lnSpc>
                  <a:spcAft>
                    <a:spcPts val="0"/>
                  </a:spcAft>
                </a:pPr>
                <a:r>
                  <a:rPr lang="zh-CN" altLang="en-US" sz="20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0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b="0" i="0" kern="10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000" b="0" i="1" kern="10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zh-CN" sz="2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altLang="zh-CN" sz="2000" b="0" i="1" kern="10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zh-CN" altLang="zh-CN" sz="2000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altLang="zh-CN" sz="20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altLang="zh-CN" sz="2000" b="0" i="1" kern="10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zh-CN" altLang="zh-CN" sz="20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568" y="1703904"/>
                <a:ext cx="6768752" cy="1221040"/>
              </a:xfrm>
              <a:prstGeom prst="rect">
                <a:avLst/>
              </a:prstGeom>
              <a:blipFill>
                <a:blip r:embed="rId2"/>
                <a:stretch>
                  <a:fillRect l="-900" b="-69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84720" y="3752850"/>
                <a:ext cx="6207560" cy="526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0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0" kern="10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zh-CN" sz="200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altLang="zh-CN" sz="20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000" b="0" i="1" kern="10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zh-CN" sz="20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2000" b="0" i="1" kern="10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0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20" y="3752850"/>
                <a:ext cx="6207560" cy="526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995" y="3275321"/>
            <a:ext cx="33623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91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三容水箱仿真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323850" y="1773238"/>
            <a:ext cx="8534400" cy="3959225"/>
          </a:xfrm>
        </p:spPr>
        <p:txBody>
          <a:bodyPr/>
          <a:lstStyle/>
          <a:p>
            <a:r>
              <a:rPr lang="zh-CN" altLang="en-US" sz="2800" dirty="0"/>
              <a:t>三容水箱建模</a:t>
            </a:r>
            <a:endParaRPr lang="en-US" altLang="zh-CN" sz="2800" dirty="0"/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33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110000"/>
              <a:buFont typeface="Wingdings" pitchFamily="2" charset="2"/>
              <a:buChar char="Ø"/>
              <a:defRPr sz="28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20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6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CD2F2D5E-C43F-410D-9F0A-62E299A57690}" type="datetime1">
              <a:rPr lang="en-US" altLang="zh-CN" sz="1600" b="0" smtClean="0">
                <a:solidFill>
                  <a:srgbClr val="990099"/>
                </a:solidFill>
                <a:ea typeface="宋体" charset="-122"/>
              </a:rPr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3/1/2024</a:t>
            </a:fld>
            <a:endParaRPr lang="en-US" altLang="zh-CN" sz="1600" b="0">
              <a:solidFill>
                <a:srgbClr val="990099"/>
              </a:solidFill>
              <a:ea typeface="宋体" charset="-122"/>
            </a:endParaRPr>
          </a:p>
        </p:txBody>
      </p:sp>
      <p:sp>
        <p:nvSpPr>
          <p:cNvPr id="419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33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110000"/>
              <a:buFont typeface="Wingdings" pitchFamily="2" charset="2"/>
              <a:buChar char="Ø"/>
              <a:defRPr sz="28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20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6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EDF7ABE-5CB5-4143-8B31-EBCF64AEFFB0}" type="slidenum">
              <a:rPr lang="zh-CN" altLang="en-US" sz="1400" b="0" smtClean="0">
                <a:solidFill>
                  <a:srgbClr val="964095"/>
                </a:solidFill>
                <a:ea typeface="宋体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zh-CN" sz="1400" b="0">
              <a:solidFill>
                <a:srgbClr val="964095"/>
              </a:solidFill>
              <a:ea typeface="宋体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50590" y="2613243"/>
                <a:ext cx="8280920" cy="1139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d>
                                    <m:d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1+</m:t>
                                      </m:r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rad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𝜁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rad>
                        </m:num>
                        <m:den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90" y="2613243"/>
                <a:ext cx="8280920" cy="11396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50590" y="3827726"/>
                <a:ext cx="7937834" cy="914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1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sz="1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</m:e>
                                    <m:sub>
                                      <m:r>
                                        <a:rPr lang="zh-CN" altLang="en-US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sSub>
                                    <m:sSubPr>
                                      <m:ctrlP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sz="18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1800" i="0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sSub>
                                    <m:sSubPr>
                                      <m:ctrlP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sz="1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zh-CN" altLang="en-US" sz="18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rad>
                          <m:r>
                            <a:rPr lang="zh-CN" altLang="en-US" sz="18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</m:e>
                                    <m:sub>
                                      <m:r>
                                        <a:rPr lang="zh-CN" altLang="en-US" sz="1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sSub>
                                    <m:sSubPr>
                                      <m:ctrlP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sz="1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zh-CN" altLang="en-US" sz="18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1800" i="0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sSub>
                                    <m:sSubPr>
                                      <m:ctrlP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sz="18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zh-CN" altLang="en-US" sz="18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rad>
                        </m:num>
                        <m:den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90" y="3827726"/>
                <a:ext cx="7937834" cy="9149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50590" y="4864555"/>
                <a:ext cx="7937834" cy="915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sz="18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1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sz="1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</m:e>
                                    <m:sub>
                                      <m:r>
                                        <a:rPr lang="zh-CN" altLang="en-US" sz="1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sSub>
                                    <m:sSubPr>
                                      <m:ctrlP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sz="1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zh-CN" altLang="en-US" sz="18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1800" i="0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sSub>
                                    <m:sSubPr>
                                      <m:ctrlP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zh-CN" altLang="en-US" sz="18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zh-CN" altLang="en-US" sz="18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rad>
                          <m:r>
                            <a:rPr lang="zh-CN" altLang="en-US" sz="18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ad>
                            <m:radPr>
                              <m:degHide m:val="on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800" i="1"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</m:e>
                                    <m:sub>
                                      <m:r>
                                        <a:rPr lang="zh-CN" altLang="en-US" sz="18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sz="18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1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800" i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sz="1800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90" y="4864555"/>
                <a:ext cx="7937834" cy="915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9308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三容水箱实验台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实验设备与软件介绍</a:t>
            </a:r>
          </a:p>
        </p:txBody>
      </p:sp>
    </p:spTree>
    <p:extLst>
      <p:ext uri="{BB962C8B-B14F-4D97-AF65-F5344CB8AC3E}">
        <p14:creationId xmlns:p14="http://schemas.microsoft.com/office/powerpoint/2010/main" val="974707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HYSYS</a:t>
            </a:r>
            <a:r>
              <a:rPr lang="zh-CN" altLang="en-US" dirty="0"/>
              <a:t>的加热炉仿真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实验设备与软件介绍</a:t>
            </a:r>
          </a:p>
        </p:txBody>
      </p:sp>
    </p:spTree>
    <p:extLst>
      <p:ext uri="{BB962C8B-B14F-4D97-AF65-F5344CB8AC3E}">
        <p14:creationId xmlns:p14="http://schemas.microsoft.com/office/powerpoint/2010/main" val="1406131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基于流程模拟软件的建模与仿真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流程模拟（</a:t>
            </a:r>
            <a:r>
              <a:rPr lang="en-US" altLang="zh-CN" sz="3200" dirty="0" err="1"/>
              <a:t>Flowsheeting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pPr marL="457200" lvl="1" indent="0">
              <a:buNone/>
            </a:pPr>
            <a:r>
              <a:rPr lang="zh-CN" altLang="en-US" sz="2700" dirty="0"/>
              <a:t>借助于计算机求解描述整个流程的数学模型，得到有关该流程的特性和行为规律。</a:t>
            </a:r>
          </a:p>
          <a:p>
            <a:pPr lvl="1"/>
            <a:r>
              <a:rPr lang="zh-CN" altLang="en-US" sz="2400" dirty="0"/>
              <a:t>物性数据库技术</a:t>
            </a:r>
          </a:p>
          <a:p>
            <a:pPr lvl="1"/>
            <a:r>
              <a:rPr lang="zh-CN" altLang="en-US" sz="2400" dirty="0"/>
              <a:t>模型建立技术</a:t>
            </a:r>
          </a:p>
          <a:p>
            <a:pPr lvl="1"/>
            <a:r>
              <a:rPr lang="zh-CN" altLang="en-US" sz="2400" dirty="0"/>
              <a:t>系统解算策略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0303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常见流程模拟软件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国外商业化流程模拟软件</a:t>
            </a:r>
          </a:p>
          <a:p>
            <a:pPr lvl="1"/>
            <a:r>
              <a:rPr lang="zh-CN" altLang="en-US" sz="2400" dirty="0"/>
              <a:t>化工对象针对性强：</a:t>
            </a:r>
            <a:r>
              <a:rPr lang="en-US" altLang="zh-CN" sz="2400" dirty="0"/>
              <a:t> Aspen plus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Hysys</a:t>
            </a:r>
            <a:r>
              <a:rPr lang="en-US" altLang="zh-CN" sz="2400" dirty="0"/>
              <a:t>/</a:t>
            </a:r>
            <a:r>
              <a:rPr lang="en-US" altLang="zh-CN" sz="2400" dirty="0" err="1"/>
              <a:t>UniSim</a:t>
            </a:r>
            <a:r>
              <a:rPr lang="en-US" altLang="zh-CN" sz="2400" dirty="0"/>
              <a:t> Design</a:t>
            </a:r>
            <a:r>
              <a:rPr lang="zh-CN" altLang="en-US" sz="2400" dirty="0"/>
              <a:t>，</a:t>
            </a:r>
            <a:r>
              <a:rPr lang="en-US" altLang="zh-CN" sz="2400" dirty="0"/>
              <a:t> PRO/II</a:t>
            </a:r>
            <a:r>
              <a:rPr lang="zh-CN" altLang="en-US" sz="2400" dirty="0"/>
              <a:t>， </a:t>
            </a:r>
            <a:r>
              <a:rPr lang="en-US" altLang="zh-CN" sz="2400" dirty="0"/>
              <a:t>Shadow Plant</a:t>
            </a:r>
          </a:p>
          <a:p>
            <a:pPr lvl="1"/>
            <a:r>
              <a:rPr lang="zh-CN" altLang="en-US" sz="2400" dirty="0"/>
              <a:t>偏通用：</a:t>
            </a:r>
            <a:r>
              <a:rPr lang="en-US" altLang="zh-CN" sz="2400" dirty="0" err="1"/>
              <a:t>gPROMS</a:t>
            </a:r>
            <a:endParaRPr lang="en-US" altLang="zh-CN" sz="2400" dirty="0"/>
          </a:p>
          <a:p>
            <a:endParaRPr lang="en-US" altLang="zh-CN" sz="3200" dirty="0"/>
          </a:p>
          <a:p>
            <a:r>
              <a:rPr lang="zh-CN" altLang="en-US" sz="3200" dirty="0"/>
              <a:t>国产流程模拟软件，商业化程度低</a:t>
            </a:r>
          </a:p>
          <a:p>
            <a:pPr lvl="1"/>
            <a:r>
              <a:rPr lang="zh-CN" altLang="en-US" sz="2400" dirty="0"/>
              <a:t>青岛科技大学</a:t>
            </a:r>
            <a:r>
              <a:rPr lang="en-US" altLang="zh-CN" sz="2400" dirty="0"/>
              <a:t>ECSS=&gt;</a:t>
            </a:r>
            <a:r>
              <a:rPr lang="zh-CN" altLang="en-US" sz="2400" dirty="0"/>
              <a:t>石化盈科</a:t>
            </a:r>
            <a:r>
              <a:rPr lang="en-US" altLang="zh-CN" sz="2400" dirty="0" err="1"/>
              <a:t>Procet</a:t>
            </a:r>
            <a:r>
              <a:rPr lang="en-US" altLang="zh-CN" sz="2400" dirty="0"/>
              <a:t>-Sim</a:t>
            </a:r>
          </a:p>
          <a:p>
            <a:endParaRPr lang="zh-CN" altLang="en-US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7387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关键技术</a:t>
            </a:r>
            <a:r>
              <a:rPr lang="en-US" altLang="zh-CN" dirty="0"/>
              <a:t>1</a:t>
            </a:r>
            <a:r>
              <a:rPr lang="zh-CN" altLang="en-US" dirty="0"/>
              <a:t>：物性数据库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化工过程中所遇到的化合物成千上万，大量的化合物缺少物性数据。物性推算系统应用各种估算法，在有限的实验数据的基础上，通过关联、估算和预测获得必需的化工数据。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模拟计算中各热力学性质及传递性质的计算具有很高的频度，估算的准确程度（依赖于基础数据和估算模型）对模拟结果的可靠性有直接影响。因此过程系统数据库的优劣是判别系统好坏的重要标准。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2992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关键技术</a:t>
            </a:r>
            <a:r>
              <a:rPr lang="en-US" altLang="zh-CN" dirty="0"/>
              <a:t>1</a:t>
            </a:r>
            <a:r>
              <a:rPr lang="zh-CN" altLang="en-US" dirty="0"/>
              <a:t>：物性数据库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基础数据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24</a:t>
            </a:fld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91" y="2636912"/>
            <a:ext cx="6227164" cy="31842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797" y="1551428"/>
            <a:ext cx="2327718" cy="293036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974" y="3408601"/>
            <a:ext cx="2327718" cy="293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5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关键技术</a:t>
            </a:r>
            <a:r>
              <a:rPr lang="en-US" altLang="zh-CN" dirty="0"/>
              <a:t>1</a:t>
            </a:r>
            <a:r>
              <a:rPr lang="zh-CN" altLang="en-US" dirty="0"/>
              <a:t>：物性数据库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估算模型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25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276872"/>
            <a:ext cx="5211735" cy="26642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603" y="3814815"/>
            <a:ext cx="5211735" cy="26642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42010" y="242727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理想气体状态方程</a:t>
            </a:r>
          </a:p>
        </p:txBody>
      </p:sp>
      <p:sp>
        <p:nvSpPr>
          <p:cNvPr id="10" name="左箭头 9"/>
          <p:cNvSpPr/>
          <p:nvPr/>
        </p:nvSpPr>
        <p:spPr bwMode="auto">
          <a:xfrm>
            <a:off x="5659438" y="2475116"/>
            <a:ext cx="424730" cy="339384"/>
          </a:xfrm>
          <a:prstGeom prst="leftArrow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27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726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关键技术</a:t>
            </a:r>
            <a:r>
              <a:rPr lang="en-US" altLang="zh-CN" dirty="0"/>
              <a:t>2</a:t>
            </a:r>
            <a:r>
              <a:rPr lang="zh-CN" altLang="en-US" dirty="0"/>
              <a:t>：单元模块库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过程系统是由过程单元联结而成，各单元在过程系统中起着自己特定的加工作用，各单元数学模型是系统模拟计算的基础。</a:t>
            </a:r>
          </a:p>
          <a:p>
            <a:r>
              <a:rPr lang="zh-CN" altLang="en-US" sz="2800" dirty="0"/>
              <a:t>过程单元可视为把进入信息流</a:t>
            </a:r>
            <a:r>
              <a:rPr lang="en-US" altLang="zh-CN" sz="2800" dirty="0"/>
              <a:t>SI</a:t>
            </a:r>
            <a:r>
              <a:rPr lang="zh-CN" altLang="en-US" sz="2800" dirty="0"/>
              <a:t>加工（或称变换）成出口信息流</a:t>
            </a:r>
            <a:r>
              <a:rPr lang="en-US" altLang="zh-CN" sz="2800" dirty="0"/>
              <a:t>SO</a:t>
            </a:r>
            <a:r>
              <a:rPr lang="zh-CN" altLang="en-US" sz="2800" dirty="0"/>
              <a:t>。其模型的建立主要依赖于：</a:t>
            </a:r>
          </a:p>
          <a:p>
            <a:pPr lvl="1"/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）物料衡算</a:t>
            </a:r>
          </a:p>
          <a:p>
            <a:pPr lvl="1"/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）能量衡算</a:t>
            </a:r>
          </a:p>
          <a:p>
            <a:pPr lvl="1"/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）相平衡方程</a:t>
            </a:r>
          </a:p>
          <a:p>
            <a:pPr lvl="1"/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）化学反应方程</a:t>
            </a:r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77029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关键技术</a:t>
            </a:r>
            <a:r>
              <a:rPr lang="en-US" altLang="zh-CN" dirty="0"/>
              <a:t>2</a:t>
            </a:r>
            <a:r>
              <a:rPr lang="zh-CN" altLang="en-US" dirty="0"/>
              <a:t>：单元模块库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工艺模块</a:t>
            </a:r>
            <a:endParaRPr lang="en-US" altLang="zh-CN" sz="2800" dirty="0"/>
          </a:p>
          <a:p>
            <a:r>
              <a:rPr lang="zh-CN" altLang="en-US" sz="2800" dirty="0"/>
              <a:t>控制模块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27</a:t>
            </a:fld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186" y="1528615"/>
            <a:ext cx="485714" cy="34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528615"/>
            <a:ext cx="485714" cy="29619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499" y="1700044"/>
            <a:ext cx="400000" cy="279047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t="75739"/>
          <a:stretch/>
        </p:blipFill>
        <p:spPr>
          <a:xfrm>
            <a:off x="6534654" y="2884648"/>
            <a:ext cx="1038095" cy="160587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/>
          <a:srcRect b="22803"/>
          <a:stretch/>
        </p:blipFill>
        <p:spPr>
          <a:xfrm>
            <a:off x="3367935" y="1528615"/>
            <a:ext cx="1038095" cy="510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关键技术</a:t>
            </a:r>
            <a:r>
              <a:rPr lang="en-US" altLang="zh-CN" dirty="0"/>
              <a:t>3</a:t>
            </a:r>
            <a:r>
              <a:rPr lang="zh-CN" altLang="en-US" dirty="0"/>
              <a:t>：系统解算策略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系统的常用的解算方法有序贯模块法、联立方程法和联立模块法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序贯模块法是目前广泛应用的流程模拟软件所采用的方法，如</a:t>
            </a:r>
            <a:r>
              <a:rPr lang="en-US" altLang="zh-CN" sz="2400" dirty="0" err="1"/>
              <a:t>Hysys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联立方程法求解速度快，但资源需求大，如</a:t>
            </a:r>
            <a:r>
              <a:rPr lang="en-US" altLang="zh-CN" sz="2400" dirty="0" err="1"/>
              <a:t>gPROMS</a:t>
            </a:r>
            <a:endParaRPr lang="zh-CN" altLang="en-US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73205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其他软件技术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输入、输出系统是模拟系统的重要组成部分。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合理设计系统的输入、输出可以使整个系统使用方便灵活，易于掌握，对系统的功能扩展至关重要。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比如：</a:t>
            </a:r>
            <a:r>
              <a:rPr lang="en-US" altLang="zh-CN" sz="2400" dirty="0" err="1"/>
              <a:t>Hysys</a:t>
            </a:r>
            <a:r>
              <a:rPr lang="zh-CN" altLang="en-US" sz="2400" dirty="0"/>
              <a:t>软件采用了微软公司的</a:t>
            </a:r>
            <a:r>
              <a:rPr lang="en-US" altLang="zh-CN" sz="2400" dirty="0"/>
              <a:t>DCOM</a:t>
            </a:r>
            <a:r>
              <a:rPr lang="zh-CN" altLang="en-US" sz="2400" dirty="0"/>
              <a:t>技术和标准，形成了一个最为方便和开发的模拟平台，其它多家公司的流程模拟软件都建立在该平台上。</a:t>
            </a:r>
          </a:p>
          <a:p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1402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设备外观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323850" y="1773238"/>
            <a:ext cx="8534400" cy="3959225"/>
          </a:xfrm>
        </p:spPr>
        <p:txBody>
          <a:bodyPr/>
          <a:lstStyle/>
          <a:p>
            <a:r>
              <a:rPr lang="zh-CN" altLang="en-US" sz="3200" dirty="0"/>
              <a:t>三容水箱实验台</a:t>
            </a:r>
          </a:p>
          <a:p>
            <a:endParaRPr lang="zh-CN" altLang="en-US" sz="3200" dirty="0"/>
          </a:p>
        </p:txBody>
      </p:sp>
      <p:sp>
        <p:nvSpPr>
          <p:cNvPr id="5018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3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CB680D7C-EBDF-4FF6-8755-8C0ADF0DAC79}" type="datetime1">
              <a:rPr lang="en-US" altLang="zh-CN" sz="1600" smtClean="0">
                <a:solidFill>
                  <a:srgbClr val="990099"/>
                </a:solidFill>
              </a:rPr>
              <a:pPr eaLnBrk="1" hangingPunct="1"/>
              <a:t>3/1/2024</a:t>
            </a:fld>
            <a:endParaRPr lang="en-US" altLang="zh-CN" sz="1600">
              <a:solidFill>
                <a:srgbClr val="990099"/>
              </a:solidFill>
            </a:endParaRPr>
          </a:p>
        </p:txBody>
      </p:sp>
      <p:sp>
        <p:nvSpPr>
          <p:cNvPr id="5018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3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fld id="{DA83EC49-9333-49ED-9CD4-32AF9ADC9277}" type="slidenum">
              <a:rPr lang="zh-CN" altLang="en-US" sz="1400" smtClean="0">
                <a:solidFill>
                  <a:srgbClr val="964095"/>
                </a:solidFill>
              </a:rPr>
              <a:pPr eaLnBrk="1" hangingPunct="1"/>
              <a:t>3</a:t>
            </a:fld>
            <a:endParaRPr lang="en-US" altLang="zh-CN" sz="1400">
              <a:solidFill>
                <a:srgbClr val="964095"/>
              </a:solidFill>
            </a:endParaRPr>
          </a:p>
        </p:txBody>
      </p:sp>
      <p:pic>
        <p:nvPicPr>
          <p:cNvPr id="50182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1916113"/>
            <a:ext cx="5070475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638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/>
              <a:t>UniSim</a:t>
            </a:r>
            <a:r>
              <a:rPr lang="en-US" altLang="zh-CN" sz="3200" dirty="0"/>
              <a:t> Design</a:t>
            </a:r>
            <a:r>
              <a:rPr lang="zh-CN" altLang="en-US" sz="3200" dirty="0"/>
              <a:t>（</a:t>
            </a:r>
            <a:r>
              <a:rPr lang="en-US" altLang="zh-CN" sz="3200" dirty="0"/>
              <a:t>HYSYS</a:t>
            </a:r>
            <a:r>
              <a:rPr lang="zh-CN" altLang="en-US" sz="3200" dirty="0"/>
              <a:t>）软件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通用的化工过程流程模拟软件</a:t>
            </a:r>
          </a:p>
          <a:p>
            <a:r>
              <a:rPr lang="en-US" altLang="zh-CN" sz="2400" dirty="0"/>
              <a:t>90</a:t>
            </a:r>
            <a:r>
              <a:rPr lang="zh-CN" altLang="en-US" sz="2400" dirty="0"/>
              <a:t>年代，加拿大</a:t>
            </a:r>
            <a:r>
              <a:rPr lang="en-US" altLang="zh-CN" sz="2400" dirty="0"/>
              <a:t>AEA Technology Engineering Software - </a:t>
            </a:r>
            <a:r>
              <a:rPr lang="en-US" altLang="zh-CN" sz="2400" dirty="0" err="1"/>
              <a:t>Hyprotech</a:t>
            </a:r>
            <a:r>
              <a:rPr lang="en-US" altLang="zh-CN" sz="2400" dirty="0"/>
              <a:t> Ltd.</a:t>
            </a:r>
            <a:r>
              <a:rPr lang="zh-CN" altLang="en-US" sz="2400" dirty="0"/>
              <a:t>公司在原来的</a:t>
            </a:r>
            <a:r>
              <a:rPr lang="en-US" altLang="zh-CN" sz="2400" dirty="0"/>
              <a:t>HYSIM</a:t>
            </a:r>
            <a:r>
              <a:rPr lang="zh-CN" altLang="en-US" sz="2400" dirty="0"/>
              <a:t>的基础上开发的，全面支持微软公司的最新技术（</a:t>
            </a:r>
            <a:r>
              <a:rPr lang="en-US" altLang="zh-CN" sz="2400" dirty="0"/>
              <a:t>DCOM</a:t>
            </a:r>
            <a:r>
              <a:rPr lang="zh-CN" altLang="en-US" sz="2400" dirty="0"/>
              <a:t>）</a:t>
            </a:r>
          </a:p>
          <a:p>
            <a:r>
              <a:rPr lang="zh-CN" altLang="en-US" sz="2400" dirty="0"/>
              <a:t>稳态流程模拟和动态流程模拟共享一个平台，大多数动态流程模拟可以直接由稳态流程模拟案例转换过来。</a:t>
            </a:r>
          </a:p>
          <a:p>
            <a:r>
              <a:rPr lang="zh-CN" altLang="en-US" sz="2400" dirty="0"/>
              <a:t>许多其它流程模拟软件在该平台上开发或移植。</a:t>
            </a:r>
          </a:p>
          <a:p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30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30824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/>
              <a:t>UniSim</a:t>
            </a:r>
            <a:r>
              <a:rPr lang="en-US" altLang="zh-CN" sz="3200" dirty="0"/>
              <a:t> Design</a:t>
            </a:r>
            <a:r>
              <a:rPr lang="zh-CN" altLang="en-US" sz="3200" dirty="0"/>
              <a:t>（</a:t>
            </a:r>
            <a:r>
              <a:rPr lang="en-US" altLang="zh-CN" sz="3200" dirty="0"/>
              <a:t>HYSYS</a:t>
            </a:r>
            <a:r>
              <a:rPr lang="zh-CN" altLang="en-US" sz="3200" dirty="0"/>
              <a:t>）软件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2003</a:t>
            </a:r>
            <a:r>
              <a:rPr lang="zh-CN" altLang="en-US" sz="2400" dirty="0"/>
              <a:t>年被流程模拟软件产品市场占有率第一的</a:t>
            </a:r>
            <a:r>
              <a:rPr lang="en-US" altLang="zh-CN" sz="2400" dirty="0"/>
              <a:t>Aspen-tech</a:t>
            </a:r>
            <a:r>
              <a:rPr lang="zh-CN" altLang="en-US" sz="2400" dirty="0"/>
              <a:t>公司合并，但很快被裁定为垄断，其技术和源码必须出售给至少三家公司。</a:t>
            </a:r>
          </a:p>
          <a:p>
            <a:r>
              <a:rPr lang="zh-CN" altLang="en-US" sz="2400" dirty="0"/>
              <a:t>其中</a:t>
            </a:r>
            <a:r>
              <a:rPr lang="en-US" altLang="zh-CN" sz="2400" dirty="0"/>
              <a:t>Honeywell</a:t>
            </a:r>
            <a:r>
              <a:rPr lang="zh-CN" altLang="en-US" sz="2400" dirty="0"/>
              <a:t>公司是最主要的买主，还挖走了主要技术人员</a:t>
            </a:r>
            <a:endParaRPr lang="en-US" altLang="zh-CN" sz="2400" dirty="0"/>
          </a:p>
          <a:p>
            <a:r>
              <a:rPr lang="zh-CN" altLang="en-US" sz="2400" dirty="0"/>
              <a:t>之后整合</a:t>
            </a:r>
            <a:r>
              <a:rPr lang="en-US" altLang="zh-CN" sz="2400" dirty="0" err="1"/>
              <a:t>Hysys</a:t>
            </a:r>
            <a:r>
              <a:rPr lang="zh-CN" altLang="en-US" sz="2400" dirty="0"/>
              <a:t>、</a:t>
            </a:r>
            <a:r>
              <a:rPr lang="en-US" altLang="zh-CN" sz="2400" dirty="0"/>
              <a:t>Honeywell</a:t>
            </a:r>
            <a:r>
              <a:rPr lang="zh-CN" altLang="en-US" sz="2400" dirty="0"/>
              <a:t>公司自身技术和购买的其它公司的技术，推出流程模拟、优化、仿真培训等</a:t>
            </a:r>
            <a:r>
              <a:rPr lang="en-US" altLang="zh-CN" sz="2400" dirty="0" err="1"/>
              <a:t>UniSim</a:t>
            </a:r>
            <a:r>
              <a:rPr lang="zh-CN" altLang="en-US" sz="2400" dirty="0"/>
              <a:t>系列产品，其动态流程模拟具有竞争优势。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31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388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 </a:t>
            </a:r>
            <a:r>
              <a:rPr lang="zh-CN" altLang="en-US" sz="2800" dirty="0"/>
              <a:t>管式加热炉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32</a:t>
            </a:fld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1" r="9468"/>
          <a:stretch/>
        </p:blipFill>
        <p:spPr>
          <a:xfrm>
            <a:off x="251520" y="2276872"/>
            <a:ext cx="3240038" cy="4308580"/>
          </a:xfrm>
          <a:prstGeom prst="rect">
            <a:avLst/>
          </a:prstGeom>
        </p:spPr>
      </p:pic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566" y="2276872"/>
            <a:ext cx="5276850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连接符 10"/>
          <p:cNvCxnSpPr/>
          <p:nvPr/>
        </p:nvCxnSpPr>
        <p:spPr bwMode="auto">
          <a:xfrm>
            <a:off x="5508104" y="4445772"/>
            <a:ext cx="1944216" cy="0"/>
          </a:xfrm>
          <a:prstGeom prst="line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2700000" scaled="1"/>
          </a:gra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/>
        </p:nvCxnSpPr>
        <p:spPr bwMode="auto">
          <a:xfrm>
            <a:off x="5508104" y="3501008"/>
            <a:ext cx="1944216" cy="0"/>
          </a:xfrm>
          <a:prstGeom prst="line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2700000" scaled="1"/>
          </a:gra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1200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 </a:t>
            </a:r>
            <a:r>
              <a:rPr lang="zh-CN" altLang="en-US" sz="2800" dirty="0"/>
              <a:t>加热炉仿真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33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28" y="1533909"/>
            <a:ext cx="8148458" cy="529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2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DCS</a:t>
            </a:r>
            <a:r>
              <a:rPr lang="zh-CN" altLang="en-US" dirty="0"/>
              <a:t>（</a:t>
            </a:r>
            <a:r>
              <a:rPr lang="en-US" altLang="zh-CN" dirty="0"/>
              <a:t>ABB AC800F</a:t>
            </a:r>
            <a:r>
              <a:rPr lang="zh-CN" altLang="en-US" dirty="0"/>
              <a:t>）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实验设备与软件介绍</a:t>
            </a:r>
          </a:p>
        </p:txBody>
      </p:sp>
    </p:spTree>
    <p:extLst>
      <p:ext uri="{BB962C8B-B14F-4D97-AF65-F5344CB8AC3E}">
        <p14:creationId xmlns:p14="http://schemas.microsoft.com/office/powerpoint/2010/main" val="424822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34EC83D4-9812-4B69-BC8C-2119B98AD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AC800F</a:t>
            </a:r>
            <a:r>
              <a:rPr lang="zh-CN" altLang="en-US"/>
              <a:t>系统的主要组成设备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D9234B21-622C-4346-8876-33CE0167AA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/>
              <a:t>高性能服务器（工程师站）</a:t>
            </a:r>
            <a:r>
              <a:rPr lang="en-US" altLang="zh-CN" sz="2400" dirty="0"/>
              <a:t>+Control Builder F</a:t>
            </a:r>
            <a:r>
              <a:rPr lang="zh-CN" altLang="en-US" sz="2400" dirty="0"/>
              <a:t>组态软件</a:t>
            </a:r>
            <a:endParaRPr lang="en-US" altLang="zh-CN" sz="2400" dirty="0"/>
          </a:p>
          <a:p>
            <a:pPr lvl="1" eaLnBrk="1" hangingPunct="1"/>
            <a:r>
              <a:rPr lang="zh-CN" altLang="en-US" sz="1900" dirty="0"/>
              <a:t>硬件结构组态</a:t>
            </a:r>
            <a:endParaRPr lang="en-US" altLang="zh-CN" sz="1900" dirty="0"/>
          </a:p>
          <a:p>
            <a:pPr lvl="1" eaLnBrk="1" hangingPunct="1"/>
            <a:r>
              <a:rPr lang="zh-CN" altLang="en-US" sz="1900" dirty="0"/>
              <a:t>控制策略组态：</a:t>
            </a:r>
            <a:r>
              <a:rPr lang="en-US" altLang="zh-CN" sz="1900" dirty="0"/>
              <a:t>FBD</a:t>
            </a:r>
          </a:p>
          <a:p>
            <a:pPr lvl="1" eaLnBrk="1" hangingPunct="1"/>
            <a:r>
              <a:rPr lang="zh-CN" altLang="en-US" sz="1900" dirty="0"/>
              <a:t>人机界面组态</a:t>
            </a:r>
          </a:p>
          <a:p>
            <a:pPr eaLnBrk="1" hangingPunct="1"/>
            <a:r>
              <a:rPr lang="zh-CN" altLang="en-US" sz="2400" dirty="0"/>
              <a:t>操作站</a:t>
            </a:r>
            <a:r>
              <a:rPr lang="en-US" altLang="zh-CN" sz="2400" dirty="0"/>
              <a:t>+</a:t>
            </a:r>
            <a:r>
              <a:rPr lang="en-US" altLang="zh-CN" sz="2400" dirty="0" err="1"/>
              <a:t>DigiVis</a:t>
            </a:r>
            <a:r>
              <a:rPr lang="zh-CN" altLang="en-US" sz="2400" dirty="0"/>
              <a:t>监控软件</a:t>
            </a:r>
            <a:endParaRPr lang="en-US" altLang="zh-CN" sz="2400" dirty="0"/>
          </a:p>
          <a:p>
            <a:pPr lvl="1" eaLnBrk="1" hangingPunct="1"/>
            <a:r>
              <a:rPr lang="zh-CN" altLang="en-US" sz="1900" dirty="0"/>
              <a:t>人机界面的实时交互</a:t>
            </a:r>
          </a:p>
          <a:p>
            <a:pPr eaLnBrk="1" hangingPunct="1"/>
            <a:r>
              <a:rPr lang="zh-CN" altLang="en-US" sz="2400" dirty="0"/>
              <a:t>控制器</a:t>
            </a:r>
          </a:p>
          <a:p>
            <a:pPr eaLnBrk="1" hangingPunct="1"/>
            <a:r>
              <a:rPr lang="zh-CN" altLang="en-US" sz="2400" dirty="0"/>
              <a:t>仿真控制器</a:t>
            </a:r>
            <a:endParaRPr lang="en-US" altLang="zh-CN" sz="2400" dirty="0"/>
          </a:p>
          <a:p>
            <a:pPr lvl="1" eaLnBrk="1" hangingPunct="1"/>
            <a:r>
              <a:rPr lang="zh-CN" altLang="en-US" sz="1900" dirty="0"/>
              <a:t>控制策略（算法）的实施执行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035335B2-DE4D-4CB8-B3E8-BD2C5722D6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AC800F</a:t>
            </a:r>
            <a:r>
              <a:rPr lang="zh-CN" altLang="en-US" dirty="0"/>
              <a:t>系统的组态 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F35D1074-F2DE-4879-971C-D7E212BAF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88068" name="图片 2">
            <a:extLst>
              <a:ext uri="{FF2B5EF4-FFF2-40B4-BE49-F238E27FC236}">
                <a16:creationId xmlns:a16="http://schemas.microsoft.com/office/drawing/2014/main" id="{33078BF9-1A1E-456E-8654-189BCACCF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6842125" cy="51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">
            <a:extLst>
              <a:ext uri="{FF2B5EF4-FFF2-40B4-BE49-F238E27FC236}">
                <a16:creationId xmlns:a16="http://schemas.microsoft.com/office/drawing/2014/main" id="{EA66F46F-1D45-40DF-AD9D-7829E9D51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079" y="1586559"/>
            <a:ext cx="6842124" cy="513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实验内容介绍</a:t>
            </a:r>
          </a:p>
        </p:txBody>
      </p:sp>
    </p:spTree>
    <p:extLst>
      <p:ext uri="{BB962C8B-B14F-4D97-AF65-F5344CB8AC3E}">
        <p14:creationId xmlns:p14="http://schemas.microsoft.com/office/powerpoint/2010/main" val="3775325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1(1)</a:t>
            </a:r>
            <a:r>
              <a:rPr lang="zh-CN" altLang="en-US" dirty="0"/>
              <a:t> 对象和控制器特性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实验：	</a:t>
            </a:r>
          </a:p>
          <a:p>
            <a:pPr lvl="1"/>
            <a:r>
              <a:rPr lang="zh-CN" altLang="en-US" sz="2300" dirty="0"/>
              <a:t>熟悉实验设备和操作界面；求取三容液位对象动态特性；</a:t>
            </a:r>
            <a:r>
              <a:rPr lang="zh-CN" altLang="zh-CN" sz="2300" dirty="0"/>
              <a:t>绘制比例积分系统控制过程的图谱</a:t>
            </a:r>
            <a:endParaRPr lang="zh-CN" altLang="en-US" sz="2300" dirty="0"/>
          </a:p>
          <a:p>
            <a:r>
              <a:rPr lang="zh-CN" altLang="en-US" sz="2800" dirty="0"/>
              <a:t>报告：</a:t>
            </a:r>
          </a:p>
          <a:p>
            <a:pPr lvl="1"/>
            <a:r>
              <a:rPr lang="zh-CN" altLang="en-US" sz="2300" dirty="0"/>
              <a:t>依据三容液位对象的动态特性曲线，求取</a:t>
            </a:r>
            <a:r>
              <a:rPr lang="en-US" altLang="zh-CN" sz="2300" dirty="0"/>
              <a:t>K</a:t>
            </a:r>
            <a:r>
              <a:rPr lang="zh-CN" altLang="en-US" sz="2300" dirty="0"/>
              <a:t>、</a:t>
            </a:r>
            <a:r>
              <a:rPr lang="en-US" altLang="zh-CN" sz="2300" dirty="0"/>
              <a:t>T</a:t>
            </a:r>
            <a:r>
              <a:rPr lang="zh-CN" altLang="en-US" sz="2300" dirty="0"/>
              <a:t>、</a:t>
            </a:r>
            <a:r>
              <a:rPr lang="en-US" altLang="zh-CN" sz="2300" dirty="0"/>
              <a:t>τ</a:t>
            </a:r>
            <a:r>
              <a:rPr lang="zh-CN" altLang="en-US" sz="2300" dirty="0"/>
              <a:t>动态特征参数。</a:t>
            </a:r>
            <a:endParaRPr lang="en-US" altLang="zh-CN" sz="2300" dirty="0"/>
          </a:p>
          <a:p>
            <a:pPr lvl="1"/>
            <a:r>
              <a:rPr lang="zh-CN" altLang="en-US" sz="2300" dirty="0"/>
              <a:t>分析总结容积增加对对象的特征参数产生影响的规律。</a:t>
            </a:r>
            <a:endParaRPr lang="en-US" altLang="zh-CN" sz="2300" dirty="0"/>
          </a:p>
          <a:p>
            <a:pPr lvl="1"/>
            <a:r>
              <a:rPr lang="zh-CN" altLang="zh-CN" sz="2300" dirty="0"/>
              <a:t>总结比例带和积分时间对控制过程的影响规律</a:t>
            </a:r>
            <a:r>
              <a:rPr lang="zh-CN" altLang="en-US" sz="2300" dirty="0"/>
              <a:t>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38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059832" y="5251072"/>
                <a:ext cx="3412857" cy="964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5251072"/>
                <a:ext cx="3412857" cy="9643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175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/>
          <p:cNvPicPr>
            <a:picLocks noGrp="1" noChangeAspect="1" noChangeArrowheads="1"/>
          </p:cNvPicPr>
          <p:nvPr>
            <p:ph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4" b="2404"/>
          <a:stretch/>
        </p:blipFill>
        <p:spPr>
          <a:xfrm>
            <a:off x="1223441" y="1196752"/>
            <a:ext cx="6697117" cy="46884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1" name="Text Box 6"/>
          <p:cNvSpPr txBox="1">
            <a:spLocks noChangeArrowheads="1"/>
          </p:cNvSpPr>
          <p:nvPr/>
        </p:nvSpPr>
        <p:spPr bwMode="auto">
          <a:xfrm>
            <a:off x="3940175" y="5949280"/>
            <a:ext cx="16398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0" dirty="0">
                <a:ea typeface="方正粗圆简体" pitchFamily="65" charset="-122"/>
              </a:rPr>
              <a:t>三容对象</a:t>
            </a:r>
          </a:p>
        </p:txBody>
      </p:sp>
    </p:spTree>
    <p:extLst>
      <p:ext uri="{BB962C8B-B14F-4D97-AF65-F5344CB8AC3E}">
        <p14:creationId xmlns:p14="http://schemas.microsoft.com/office/powerpoint/2010/main" val="2771403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工艺流程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9</a:t>
            </a:r>
            <a:r>
              <a:rPr lang="zh-CN" altLang="en-US" sz="2400" dirty="0"/>
              <a:t>个测量参数</a:t>
            </a:r>
          </a:p>
          <a:p>
            <a:pPr lvl="1"/>
            <a:r>
              <a:rPr lang="en-US" altLang="zh-CN" sz="1900" dirty="0"/>
              <a:t>2</a:t>
            </a:r>
            <a:r>
              <a:rPr lang="zh-CN" altLang="en-US" sz="1900" dirty="0"/>
              <a:t>个温度</a:t>
            </a:r>
          </a:p>
          <a:p>
            <a:pPr lvl="1"/>
            <a:r>
              <a:rPr lang="en-US" altLang="zh-CN" sz="1900" dirty="0"/>
              <a:t>2</a:t>
            </a:r>
            <a:r>
              <a:rPr lang="zh-CN" altLang="en-US" sz="1900" dirty="0"/>
              <a:t>个压力</a:t>
            </a:r>
          </a:p>
          <a:p>
            <a:pPr lvl="1"/>
            <a:r>
              <a:rPr lang="en-US" altLang="zh-CN" sz="1900" dirty="0"/>
              <a:t>2</a:t>
            </a:r>
            <a:r>
              <a:rPr lang="zh-CN" altLang="en-US" sz="1900" dirty="0"/>
              <a:t>个流量</a:t>
            </a:r>
          </a:p>
          <a:p>
            <a:pPr lvl="1"/>
            <a:r>
              <a:rPr lang="en-US" altLang="zh-CN" sz="1900" dirty="0"/>
              <a:t>3</a:t>
            </a:r>
            <a:r>
              <a:rPr lang="zh-CN" altLang="en-US" sz="1900" dirty="0"/>
              <a:t>个液位</a:t>
            </a:r>
          </a:p>
          <a:p>
            <a:endParaRPr lang="zh-CN" altLang="en-US" sz="24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个控制量</a:t>
            </a:r>
          </a:p>
          <a:p>
            <a:pPr lvl="1"/>
            <a:r>
              <a:rPr lang="en-US" altLang="zh-CN" sz="1900" dirty="0"/>
              <a:t>2</a:t>
            </a:r>
            <a:r>
              <a:rPr lang="zh-CN" altLang="en-US" sz="1900" dirty="0"/>
              <a:t>个泵电机转速 </a:t>
            </a:r>
          </a:p>
          <a:p>
            <a:pPr lvl="1"/>
            <a:r>
              <a:rPr lang="en-US" altLang="zh-CN" sz="1900" dirty="0"/>
              <a:t>1</a:t>
            </a:r>
            <a:r>
              <a:rPr lang="zh-CN" altLang="en-US" sz="1900" dirty="0"/>
              <a:t>个电加热功率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4</a:t>
            </a:fld>
            <a:endParaRPr lang="en-US" altLang="zh-CN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104160"/>
              </p:ext>
            </p:extLst>
          </p:nvPr>
        </p:nvGraphicFramePr>
        <p:xfrm>
          <a:off x="2436813" y="1844675"/>
          <a:ext cx="6632575" cy="381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74" r:id="rId3" imgW="8270875" imgH="4775200" progId="MSDraw">
                  <p:embed/>
                </p:oleObj>
              </mc:Choice>
              <mc:Fallback>
                <p:oleObj r:id="rId3" imgW="8270875" imgH="4775200" progId="MSDraw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6813" y="1844675"/>
                        <a:ext cx="6632575" cy="3816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0930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6" name="Rectangle 8"/>
          <p:cNvSpPr>
            <a:spLocks noChangeArrowheads="1"/>
          </p:cNvSpPr>
          <p:nvPr/>
        </p:nvSpPr>
        <p:spPr bwMode="auto">
          <a:xfrm>
            <a:off x="2627784" y="5733256"/>
            <a:ext cx="448872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求取 </a:t>
            </a:r>
            <a:r>
              <a:rPr lang="en-US" altLang="zh-CN" sz="2800" b="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K</a:t>
            </a:r>
            <a:r>
              <a:rPr lang="zh-CN" altLang="en-US" sz="2800" b="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、</a:t>
            </a:r>
            <a:r>
              <a:rPr lang="en-US" altLang="zh-CN" sz="2800" b="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T</a:t>
            </a:r>
            <a:r>
              <a:rPr lang="zh-CN" altLang="en-US" sz="2800" b="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、</a:t>
            </a:r>
            <a:r>
              <a:rPr lang="en-US" altLang="zh-CN" sz="2800" b="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τ</a:t>
            </a:r>
            <a:r>
              <a:rPr lang="zh-CN" altLang="en-US" sz="2800" b="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动态特征参数</a:t>
            </a: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696823"/>
              </p:ext>
            </p:extLst>
          </p:nvPr>
        </p:nvGraphicFramePr>
        <p:xfrm>
          <a:off x="2017310" y="1556792"/>
          <a:ext cx="5472608" cy="4023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57" name="Visio" r:id="rId3" imgW="2949277" imgH="2170079" progId="Visio.Drawing.11">
                  <p:embed/>
                </p:oleObj>
              </mc:Choice>
              <mc:Fallback>
                <p:oleObj name="Visio" r:id="rId3" imgW="2949277" imgH="2170079" progId="Visio.Drawing.11">
                  <p:embed/>
                  <p:pic>
                    <p:nvPicPr>
                      <p:cNvPr id="522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310" y="1556792"/>
                        <a:ext cx="5472608" cy="4023976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1564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/>
          <p:cNvPicPr>
            <a:picLocks noGrp="1" noChangeAspect="1" noChangeArrowheads="1"/>
          </p:cNvPicPr>
          <p:nvPr>
            <p:ph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3"/>
          <a:stretch/>
        </p:blipFill>
        <p:spPr>
          <a:xfrm>
            <a:off x="1115616" y="764704"/>
            <a:ext cx="7128148" cy="513886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4758" name="Text Box 6"/>
          <p:cNvSpPr txBox="1">
            <a:spLocks noChangeArrowheads="1"/>
          </p:cNvSpPr>
          <p:nvPr/>
        </p:nvSpPr>
        <p:spPr bwMode="auto">
          <a:xfrm>
            <a:off x="1475656" y="6021288"/>
            <a:ext cx="64801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l-GR" altLang="zh-CN" sz="3200" b="0" dirty="0">
                <a:effectLst>
                  <a:outerShdw blurRad="38100" dist="38100" dir="2700000" algn="tl">
                    <a:srgbClr val="000000"/>
                  </a:outerShdw>
                </a:effectLst>
                <a:latin typeface="方正粗圆简体" pitchFamily="65" charset="-122"/>
                <a:ea typeface="方正粗圆简体" pitchFamily="65" charset="-122"/>
              </a:rPr>
              <a:t>δ</a:t>
            </a:r>
            <a:r>
              <a:rPr lang="en-US" altLang="zh-CN" sz="3200" b="0" dirty="0">
                <a:effectLst>
                  <a:outerShdw blurRad="38100" dist="38100" dir="2700000" algn="tl">
                    <a:srgbClr val="000000"/>
                  </a:outerShdw>
                </a:effectLst>
                <a:latin typeface="方正粗圆简体" pitchFamily="65" charset="-122"/>
                <a:ea typeface="方正粗圆简体" pitchFamily="65" charset="-122"/>
              </a:rPr>
              <a:t> </a:t>
            </a:r>
            <a:r>
              <a:rPr lang="en-US" altLang="zh-CN" sz="3200" b="0" dirty="0">
                <a:effectLst>
                  <a:outerShdw blurRad="38100" dist="38100" dir="2700000" algn="tl">
                    <a:srgbClr val="000000"/>
                  </a:outerShdw>
                </a:effectLst>
                <a:latin typeface="方正粗圆简体" pitchFamily="65" charset="-122"/>
                <a:ea typeface="方正粗圆简体" pitchFamily="65" charset="-122"/>
                <a:cs typeface="Arial" charset="0"/>
              </a:rPr>
              <a:t>=</a:t>
            </a:r>
            <a:r>
              <a:rPr lang="el-GR" altLang="zh-CN" sz="3200" b="0" dirty="0">
                <a:effectLst>
                  <a:outerShdw blurRad="38100" dist="38100" dir="2700000" algn="tl">
                    <a:srgbClr val="000000"/>
                  </a:outerShdw>
                </a:effectLst>
                <a:latin typeface="方正粗圆简体" pitchFamily="65" charset="-122"/>
                <a:ea typeface="方正粗圆简体" pitchFamily="65" charset="-122"/>
              </a:rPr>
              <a:t>δ</a:t>
            </a:r>
            <a:r>
              <a:rPr lang="en-US" altLang="zh-CN" sz="3200" b="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方正粗圆简体" pitchFamily="65" charset="-122"/>
                <a:ea typeface="方正粗圆简体" pitchFamily="65" charset="-122"/>
              </a:rPr>
              <a:t>0</a:t>
            </a:r>
            <a:r>
              <a:rPr lang="en-US" altLang="zh-CN" sz="3200" b="0" dirty="0">
                <a:effectLst>
                  <a:outerShdw blurRad="38100" dist="38100" dir="2700000" algn="tl">
                    <a:srgbClr val="000000"/>
                  </a:outerShdw>
                </a:effectLst>
                <a:latin typeface="方正粗圆简体" pitchFamily="65" charset="-122"/>
                <a:ea typeface="方正粗圆简体" pitchFamily="65" charset="-122"/>
              </a:rPr>
              <a:t> ; </a:t>
            </a:r>
            <a:r>
              <a:rPr lang="en-US" altLang="zh-CN" sz="3200" b="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方正粗圆简体" pitchFamily="65" charset="-122"/>
                <a:ea typeface="方正粗圆简体" pitchFamily="65" charset="-122"/>
              </a:rPr>
              <a:t>T</a:t>
            </a:r>
            <a:r>
              <a:rPr lang="en-US" altLang="zh-CN" sz="3200" b="0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方正粗圆简体" pitchFamily="65" charset="-122"/>
                <a:ea typeface="方正粗圆简体" pitchFamily="65" charset="-122"/>
              </a:rPr>
              <a:t>i</a:t>
            </a:r>
            <a:r>
              <a:rPr lang="en-US" altLang="zh-CN" sz="3200" b="0" dirty="0">
                <a:effectLst>
                  <a:outerShdw blurRad="38100" dist="38100" dir="2700000" algn="tl">
                    <a:srgbClr val="000000"/>
                  </a:outerShdw>
                </a:effectLst>
                <a:latin typeface="方正粗圆简体" pitchFamily="65" charset="-122"/>
                <a:ea typeface="方正粗圆简体" pitchFamily="65" charset="-122"/>
              </a:rPr>
              <a:t> = T</a:t>
            </a:r>
            <a:r>
              <a:rPr lang="en-US" altLang="zh-CN" sz="3200" b="0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方正粗圆简体" pitchFamily="65" charset="-122"/>
                <a:ea typeface="方正粗圆简体" pitchFamily="65" charset="-122"/>
              </a:rPr>
              <a:t>i0 </a:t>
            </a:r>
            <a:r>
              <a:rPr lang="en-US" altLang="zh-CN" sz="3200" b="0" dirty="0">
                <a:effectLst>
                  <a:outerShdw blurRad="38100" dist="38100" dir="2700000" algn="tl">
                    <a:srgbClr val="000000"/>
                  </a:outerShdw>
                </a:effectLst>
                <a:latin typeface="方正粗圆简体" pitchFamily="65" charset="-122"/>
                <a:ea typeface="方正粗圆简体" pitchFamily="65" charset="-122"/>
              </a:rPr>
              <a:t> </a:t>
            </a:r>
            <a:r>
              <a:rPr lang="zh-CN" altLang="en-US" sz="3200" b="0" dirty="0">
                <a:effectLst>
                  <a:outerShdw blurRad="38100" dist="38100" dir="2700000" algn="tl">
                    <a:srgbClr val="000000"/>
                  </a:outerShdw>
                </a:effectLst>
                <a:latin typeface="方正粗圆简体" pitchFamily="65" charset="-122"/>
                <a:ea typeface="方正粗圆简体" pitchFamily="65" charset="-122"/>
              </a:rPr>
              <a:t>给定值扰动</a:t>
            </a:r>
          </a:p>
        </p:txBody>
      </p:sp>
    </p:spTree>
    <p:extLst>
      <p:ext uri="{BB962C8B-B14F-4D97-AF65-F5344CB8AC3E}">
        <p14:creationId xmlns:p14="http://schemas.microsoft.com/office/powerpoint/2010/main" val="1759736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报告：</a:t>
            </a:r>
            <a:endParaRPr lang="en-US" altLang="zh-CN" sz="2800" dirty="0"/>
          </a:p>
          <a:p>
            <a:pPr lvl="1"/>
            <a:r>
              <a:rPr lang="zh-CN" altLang="en-US" sz="2300" dirty="0"/>
              <a:t>总结比例带和积分时间对控制过程的影响规律 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42</a:t>
            </a:fld>
            <a:endParaRPr lang="en-US" altLang="zh-CN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/>
          </p:nvPr>
        </p:nvGraphicFramePr>
        <p:xfrm>
          <a:off x="179388" y="3573463"/>
          <a:ext cx="8820150" cy="221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3" name="Microsoft Drawing" r:id="rId3" imgW="5757863" imgH="1412875" progId="MSDraw">
                  <p:embed/>
                </p:oleObj>
              </mc:Choice>
              <mc:Fallback>
                <p:oleObj name="Microsoft Drawing" r:id="rId3" imgW="5757863" imgH="1412875" progId="MSDraw">
                  <p:embed/>
                  <p:pic>
                    <p:nvPicPr>
                      <p:cNvPr id="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573463"/>
                        <a:ext cx="8820150" cy="2211387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 bwMode="auto">
          <a:xfrm>
            <a:off x="323528" y="3645024"/>
            <a:ext cx="2664296" cy="648072"/>
          </a:xfrm>
          <a:prstGeom prst="line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2700000" scaled="1"/>
          </a:gra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6228184" y="5085184"/>
            <a:ext cx="2664296" cy="648072"/>
          </a:xfrm>
          <a:prstGeom prst="line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2700000" scaled="1"/>
          </a:gra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6196947" y="3645024"/>
            <a:ext cx="2664296" cy="648072"/>
          </a:xfrm>
          <a:prstGeom prst="line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2700000" scaled="1"/>
          </a:gra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296483" y="5085184"/>
            <a:ext cx="2664296" cy="648072"/>
          </a:xfrm>
          <a:prstGeom prst="line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2700000" scaled="1"/>
          </a:gra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08744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1(2)</a:t>
            </a:r>
            <a:r>
              <a:rPr lang="zh-CN" altLang="en-US" dirty="0"/>
              <a:t> 单回路控制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用两种工程整定方法整定同一个被控对象；</a:t>
            </a:r>
          </a:p>
          <a:p>
            <a:r>
              <a:rPr lang="zh-CN" altLang="en-US" sz="2800" dirty="0"/>
              <a:t>“看曲线，调参数”，将控制过程调整为最佳；</a:t>
            </a:r>
          </a:p>
          <a:p>
            <a:r>
              <a:rPr lang="zh-CN" altLang="en-US" sz="2800" dirty="0"/>
              <a:t>改变扰动的形式和位置，观察、记录各类扰动对控制过程的影响。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43</a:t>
            </a:fld>
            <a:endParaRPr lang="en-US" altLang="zh-CN" dirty="0"/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extLst/>
          </p:nvPr>
        </p:nvGraphicFramePr>
        <p:xfrm>
          <a:off x="206375" y="1707505"/>
          <a:ext cx="8686800" cy="244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74" name="Microsoft Drawing" r:id="rId3" imgW="8928100" imgH="2509838" progId="MSDraw">
                  <p:embed/>
                </p:oleObj>
              </mc:Choice>
              <mc:Fallback>
                <p:oleObj name="Microsoft Drawing" r:id="rId3" imgW="8928100" imgH="2509838" progId="MSDraw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" y="1707505"/>
                        <a:ext cx="8686800" cy="244157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8935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6" name="Rectangle 8"/>
          <p:cNvSpPr>
            <a:spLocks noGrp="1" noRot="1" noChangeArrowheads="1"/>
          </p:cNvSpPr>
          <p:nvPr>
            <p:ph type="title" sz="quarter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动态特性参数法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250983" y="5661248"/>
            <a:ext cx="52389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0" dirty="0">
                <a:solidFill>
                  <a:schemeClr val="bg2"/>
                </a:solidFill>
                <a:latin typeface="+mn-lt"/>
                <a:ea typeface="宋体" panose="02010600030101010101" pitchFamily="2" charset="-122"/>
              </a:rPr>
              <a:t>求取 </a:t>
            </a:r>
            <a:r>
              <a:rPr lang="en-US" altLang="zh-CN" sz="3200" b="0" dirty="0">
                <a:solidFill>
                  <a:schemeClr val="bg2"/>
                </a:solidFill>
                <a:latin typeface="+mn-lt"/>
                <a:ea typeface="宋体" panose="02010600030101010101" pitchFamily="2" charset="-122"/>
              </a:rPr>
              <a:t>K</a:t>
            </a:r>
            <a:r>
              <a:rPr lang="zh-CN" altLang="en-US" sz="3200" b="0" dirty="0">
                <a:solidFill>
                  <a:schemeClr val="bg2"/>
                </a:solidFill>
                <a:latin typeface="+mn-lt"/>
                <a:ea typeface="宋体" panose="02010600030101010101" pitchFamily="2" charset="-122"/>
              </a:rPr>
              <a:t>、</a:t>
            </a:r>
            <a:r>
              <a:rPr lang="en-US" altLang="zh-CN" sz="3200" b="0" dirty="0">
                <a:solidFill>
                  <a:schemeClr val="bg2"/>
                </a:solidFill>
                <a:latin typeface="+mn-lt"/>
                <a:ea typeface="宋体" panose="02010600030101010101" pitchFamily="2" charset="-122"/>
              </a:rPr>
              <a:t>T</a:t>
            </a:r>
            <a:r>
              <a:rPr lang="zh-CN" altLang="en-US" sz="3200" b="0" dirty="0">
                <a:solidFill>
                  <a:schemeClr val="bg2"/>
                </a:solidFill>
                <a:latin typeface="+mn-lt"/>
                <a:ea typeface="宋体" panose="02010600030101010101" pitchFamily="2" charset="-122"/>
              </a:rPr>
              <a:t>、</a:t>
            </a:r>
            <a:r>
              <a:rPr lang="en-US" altLang="zh-CN" sz="3200" b="0" dirty="0">
                <a:solidFill>
                  <a:schemeClr val="bg2"/>
                </a:solidFill>
                <a:latin typeface="+mn-lt"/>
                <a:ea typeface="宋体" panose="02010600030101010101" pitchFamily="2" charset="-122"/>
              </a:rPr>
              <a:t>τ</a:t>
            </a:r>
            <a:r>
              <a:rPr lang="zh-CN" altLang="en-US" sz="3200" b="0" dirty="0">
                <a:solidFill>
                  <a:schemeClr val="bg2"/>
                </a:solidFill>
                <a:latin typeface="+mn-lt"/>
                <a:ea typeface="宋体" panose="02010600030101010101" pitchFamily="2" charset="-122"/>
              </a:rPr>
              <a:t>动态特征参数</a:t>
            </a: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/>
          </p:nvPr>
        </p:nvGraphicFramePr>
        <p:xfrm>
          <a:off x="323528" y="1556792"/>
          <a:ext cx="5472608" cy="4023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7" name="Visio" r:id="rId3" imgW="2949277" imgH="2170079" progId="Visio.Drawing.11">
                  <p:embed/>
                </p:oleObj>
              </mc:Choice>
              <mc:Fallback>
                <p:oleObj name="Visio" r:id="rId3" imgW="2949277" imgH="2170079" progId="Visio.Drawing.11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1556792"/>
                        <a:ext cx="5472608" cy="4023976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868144" y="2843377"/>
                <a:ext cx="3412857" cy="964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2843377"/>
                <a:ext cx="3412857" cy="9643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851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动态特性参数法</a:t>
            </a:r>
          </a:p>
        </p:txBody>
      </p:sp>
      <p:graphicFrame>
        <p:nvGraphicFramePr>
          <p:cNvPr id="95400" name="Group 168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1259632" y="1556792"/>
          <a:ext cx="7344816" cy="469785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836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8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32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控制规律</a:t>
                      </a:r>
                      <a:endParaRPr kumimoji="0" lang="zh-CN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  <a:ea typeface="方正粗圆简体" pitchFamily="65" charset="-122"/>
                      </a:endParaRPr>
                    </a:p>
                  </a:txBody>
                  <a:tcPr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l-GR" altLang="zh-CN" sz="32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δ</a:t>
                      </a:r>
                      <a:r>
                        <a:rPr kumimoji="0" lang="en-US" altLang="zh-CN" sz="32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 </a:t>
                      </a:r>
                      <a:r>
                        <a:rPr kumimoji="0" lang="zh-CN" altLang="en-US" sz="32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（％）</a:t>
                      </a:r>
                      <a:endParaRPr kumimoji="0" lang="el-GR" altLang="zh-CN" sz="32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T</a:t>
                      </a:r>
                      <a:r>
                        <a:rPr kumimoji="0" lang="en-US" altLang="zh-CN" sz="3200" u="none" strike="noStrike" cap="none" normalizeH="0" baseline="-2500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i</a:t>
                      </a:r>
                      <a:endParaRPr kumimoji="0" lang="en-US" altLang="zh-CN" sz="3200" b="0" i="0" u="none" strike="noStrike" cap="none" normalizeH="0" baseline="-2500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T</a:t>
                      </a:r>
                      <a:r>
                        <a:rPr kumimoji="0" lang="en-US" altLang="zh-CN" sz="3200" u="none" strike="noStrike" cap="none" normalizeH="0" baseline="-2500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d</a:t>
                      </a:r>
                      <a:endParaRPr kumimoji="0" lang="en-US" altLang="zh-CN" sz="3200" b="0" i="0" u="none" strike="noStrike" cap="none" normalizeH="0" baseline="-2500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P</a:t>
                      </a:r>
                      <a:endParaRPr kumimoji="0" lang="en-US" altLang="zh-CN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2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PI</a:t>
                      </a:r>
                      <a:endParaRPr kumimoji="0" lang="en-US" altLang="zh-CN" sz="32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2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3.3</a:t>
                      </a:r>
                      <a:r>
                        <a:rPr kumimoji="0" lang="el-GR" altLang="zh-CN" sz="32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τ</a:t>
                      </a:r>
                      <a:endParaRPr kumimoji="0" lang="el-GR" altLang="zh-CN" sz="32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  <a:ea typeface="宋体" pitchFamily="2" charset="-122"/>
                        <a:cs typeface="Arial" charset="0"/>
                      </a:endParaRPr>
                    </a:p>
                  </a:txBody>
                  <a:tcPr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2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34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PID</a:t>
                      </a:r>
                      <a:endParaRPr kumimoji="0" lang="en-US" altLang="zh-CN" sz="32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32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2</a:t>
                      </a:r>
                      <a:r>
                        <a:rPr kumimoji="0" lang="el-GR" altLang="zh-CN" sz="3200" u="none" strike="noStrike" cap="none" normalizeH="0" baseline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τ</a:t>
                      </a:r>
                      <a:endParaRPr kumimoji="0" lang="en-US" altLang="zh-CN" sz="32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  <a:ea typeface="宋体" pitchFamily="2" charset="-122"/>
                        <a:cs typeface="Arial" charset="0"/>
                      </a:endParaRPr>
                    </a:p>
                  </a:txBody>
                  <a:tcPr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32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0.5</a:t>
                      </a:r>
                      <a:r>
                        <a:rPr kumimoji="0" lang="el-GR" altLang="zh-CN" sz="3200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τ</a:t>
                      </a:r>
                      <a:endParaRPr kumimoji="0" lang="en-US" altLang="zh-CN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charset="0"/>
                        <a:ea typeface="宋体" pitchFamily="2" charset="-122"/>
                        <a:cs typeface="Arial" charset="0"/>
                      </a:endParaRPr>
                    </a:p>
                  </a:txBody>
                  <a:tcPr anchor="ctr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750" name="Object 144"/>
          <p:cNvGraphicFramePr>
            <a:graphicFrameLocks noGrp="1" noChangeAspect="1"/>
          </p:cNvGraphicFramePr>
          <p:nvPr>
            <p:ph sz="quarter" idx="2"/>
            <p:extLst/>
          </p:nvPr>
        </p:nvGraphicFramePr>
        <p:xfrm>
          <a:off x="3563888" y="2492896"/>
          <a:ext cx="2033587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9" name="公式" r:id="rId3" imgW="774364" imgH="431613" progId="Equation.3">
                  <p:embed/>
                </p:oleObj>
              </mc:Choice>
              <mc:Fallback>
                <p:oleObj name="公式" r:id="rId3" imgW="774364" imgH="431613" progId="Equation.3">
                  <p:embed/>
                  <p:pic>
                    <p:nvPicPr>
                      <p:cNvPr id="30750" name="Object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2492896"/>
                        <a:ext cx="2033587" cy="11334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1" name="Object 152"/>
          <p:cNvGraphicFramePr>
            <a:graphicFrameLocks noGrp="1" noChangeAspect="1"/>
          </p:cNvGraphicFramePr>
          <p:nvPr>
            <p:ph sz="quarter" idx="3"/>
            <p:extLst/>
          </p:nvPr>
        </p:nvGraphicFramePr>
        <p:xfrm>
          <a:off x="3275856" y="3717032"/>
          <a:ext cx="2608262" cy="118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0" name="公式" r:id="rId5" imgW="952087" imgH="431613" progId="Equation.3">
                  <p:embed/>
                </p:oleObj>
              </mc:Choice>
              <mc:Fallback>
                <p:oleObj name="公式" r:id="rId5" imgW="952087" imgH="431613" progId="Equation.3">
                  <p:embed/>
                  <p:pic>
                    <p:nvPicPr>
                      <p:cNvPr id="30751" name="Object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3717032"/>
                        <a:ext cx="2608262" cy="11826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2" name="Rectangle 12"/>
          <p:cNvSpPr>
            <a:spLocks noChangeArrowheads="1"/>
          </p:cNvSpPr>
          <p:nvPr/>
        </p:nvSpPr>
        <p:spPr bwMode="auto">
          <a:xfrm>
            <a:off x="722313" y="2484438"/>
            <a:ext cx="156368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30753" name="Rectangle 17"/>
          <p:cNvSpPr>
            <a:spLocks noChangeArrowheads="1"/>
          </p:cNvSpPr>
          <p:nvPr/>
        </p:nvSpPr>
        <p:spPr bwMode="auto">
          <a:xfrm>
            <a:off x="722313" y="2484438"/>
            <a:ext cx="156368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30754" name="Object 155"/>
          <p:cNvGraphicFramePr>
            <a:graphicFrameLocks noGrp="1" noChangeAspect="1"/>
          </p:cNvGraphicFramePr>
          <p:nvPr>
            <p:ph sz="quarter" idx="4"/>
            <p:extLst/>
          </p:nvPr>
        </p:nvGraphicFramePr>
        <p:xfrm>
          <a:off x="3203848" y="5084787"/>
          <a:ext cx="2808287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1" name="公式" r:id="rId7" imgW="1054100" imgH="431800" progId="Equation.3">
                  <p:embed/>
                </p:oleObj>
              </mc:Choice>
              <mc:Fallback>
                <p:oleObj name="公式" r:id="rId7" imgW="1054100" imgH="431800" progId="Equation.3">
                  <p:embed/>
                  <p:pic>
                    <p:nvPicPr>
                      <p:cNvPr id="30754" name="Object 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5084787"/>
                        <a:ext cx="2808287" cy="1152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9574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7"/>
          <p:cNvGraphicFramePr>
            <a:graphicFrameLocks noGrp="1" noChangeAspect="1"/>
          </p:cNvGraphicFramePr>
          <p:nvPr>
            <p:ph/>
            <p:extLst/>
          </p:nvPr>
        </p:nvGraphicFramePr>
        <p:xfrm>
          <a:off x="1691680" y="1628800"/>
          <a:ext cx="6494676" cy="468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5" name="Image" r:id="rId3" imgW="5650794" imgH="4088889" progId="Photoshop.Image.7">
                  <p:embed/>
                </p:oleObj>
              </mc:Choice>
              <mc:Fallback>
                <p:oleObj name="Image" r:id="rId3" imgW="5650794" imgH="4088889" progId="Photoshop.Image.7">
                  <p:embed/>
                  <p:pic>
                    <p:nvPicPr>
                      <p:cNvPr id="3174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1628800"/>
                        <a:ext cx="6494676" cy="46805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72" name="Rectangle 12"/>
          <p:cNvSpPr>
            <a:spLocks noRot="1" noChangeArrowheads="1"/>
          </p:cNvSpPr>
          <p:nvPr/>
        </p:nvSpPr>
        <p:spPr bwMode="auto">
          <a:xfrm>
            <a:off x="457200" y="188913"/>
            <a:ext cx="8229600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zh-CN" altLang="en-US" sz="4000" b="1" dirty="0">
                <a:solidFill>
                  <a:srgbClr val="FF6600"/>
                </a:solidFill>
                <a:latin typeface="+mj-lt"/>
                <a:ea typeface="+mj-ea"/>
                <a:cs typeface="+mj-cs"/>
              </a:rPr>
              <a:t>衰减曲线法</a:t>
            </a:r>
          </a:p>
        </p:txBody>
      </p:sp>
    </p:spTree>
    <p:extLst>
      <p:ext uri="{BB962C8B-B14F-4D97-AF65-F5344CB8AC3E}">
        <p14:creationId xmlns:p14="http://schemas.microsoft.com/office/powerpoint/2010/main" val="1852135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0" name="Rectangle 4"/>
          <p:cNvSpPr>
            <a:spLocks noRot="1"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zh-CN" altLang="en-US" sz="4000" b="1" dirty="0">
                <a:solidFill>
                  <a:srgbClr val="FF6600"/>
                </a:solidFill>
                <a:latin typeface="+mj-lt"/>
                <a:ea typeface="+mj-ea"/>
                <a:cs typeface="+mj-cs"/>
              </a:rPr>
              <a:t>衰减曲线法</a:t>
            </a:r>
          </a:p>
        </p:txBody>
      </p:sp>
      <p:graphicFrame>
        <p:nvGraphicFramePr>
          <p:cNvPr id="101408" name="Group 32"/>
          <p:cNvGraphicFramePr>
            <a:graphicFrameLocks noGrp="1"/>
          </p:cNvGraphicFramePr>
          <p:nvPr>
            <p:ph/>
            <p:extLst/>
          </p:nvPr>
        </p:nvGraphicFramePr>
        <p:xfrm>
          <a:off x="642392" y="1628800"/>
          <a:ext cx="7859216" cy="4608810"/>
        </p:xfrm>
        <a:graphic>
          <a:graphicData uri="http://schemas.openxmlformats.org/drawingml/2006/table">
            <a:tbl>
              <a:tblPr/>
              <a:tblGrid>
                <a:gridCol w="1964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4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4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518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控制规律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l-GR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δ</a:t>
                      </a: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（％）</a:t>
                      </a:r>
                      <a:endParaRPr kumimoji="0" lang="zh-CN" altLang="el-G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T</a:t>
                      </a:r>
                      <a:r>
                        <a:rPr kumimoji="0" lang="en-US" altLang="zh-CN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T</a:t>
                      </a:r>
                      <a:r>
                        <a:rPr kumimoji="0" lang="en-US" altLang="zh-CN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3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l-GR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δ</a:t>
                      </a:r>
                      <a:r>
                        <a:rPr kumimoji="0" lang="en-US" altLang="zh-CN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S</a:t>
                      </a:r>
                      <a:endParaRPr kumimoji="0" lang="el-GR" altLang="zh-CN" sz="2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8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PI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1.2</a:t>
                      </a:r>
                      <a:r>
                        <a:rPr kumimoji="0" lang="el-GR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δ</a:t>
                      </a:r>
                      <a:r>
                        <a:rPr kumimoji="0" lang="en-US" altLang="zh-CN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S</a:t>
                      </a:r>
                      <a:endParaRPr kumimoji="0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0.5T</a:t>
                      </a:r>
                      <a:r>
                        <a:rPr kumimoji="0" lang="en-US" altLang="zh-CN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18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PID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0.8</a:t>
                      </a:r>
                      <a:r>
                        <a:rPr kumimoji="0" lang="el-GR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δ</a:t>
                      </a:r>
                      <a:r>
                        <a:rPr kumimoji="0" lang="en-US" altLang="zh-CN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S</a:t>
                      </a:r>
                      <a:endParaRPr kumimoji="0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0.3T</a:t>
                      </a:r>
                      <a:r>
                        <a:rPr kumimoji="0" lang="en-US" altLang="zh-CN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0.1T</a:t>
                      </a:r>
                      <a:r>
                        <a:rPr kumimoji="0" lang="en-US" altLang="zh-CN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5758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2</a:t>
            </a:r>
            <a:r>
              <a:rPr lang="zh-CN" altLang="en-US"/>
              <a:t> </a:t>
            </a:r>
            <a:r>
              <a:rPr lang="zh-CN" altLang="en-US" dirty="0"/>
              <a:t>数字</a:t>
            </a:r>
            <a:r>
              <a:rPr lang="en-US" altLang="zh-CN" dirty="0"/>
              <a:t>PID</a:t>
            </a:r>
            <a:r>
              <a:rPr lang="zh-CN" altLang="en-US" dirty="0"/>
              <a:t>控制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使用组态软件的编程功能实现数字</a:t>
            </a:r>
            <a:r>
              <a:rPr lang="en-US" altLang="zh-CN" sz="2800" dirty="0"/>
              <a:t>PID</a:t>
            </a:r>
            <a:r>
              <a:rPr lang="zh-CN" altLang="en-US" sz="2800" dirty="0"/>
              <a:t>算法；对三容水箱实验台（物理对象）进行控制</a:t>
            </a:r>
          </a:p>
          <a:p>
            <a:endParaRPr lang="zh-CN" alt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48</a:t>
            </a:fld>
            <a:endParaRPr lang="en-US" altLang="zh-CN" dirty="0"/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extLst/>
          </p:nvPr>
        </p:nvGraphicFramePr>
        <p:xfrm>
          <a:off x="206375" y="1707505"/>
          <a:ext cx="8686800" cy="244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8" name="Microsoft Drawing" r:id="rId3" imgW="8928100" imgH="2509838" progId="MSDraw">
                  <p:embed/>
                </p:oleObj>
              </mc:Choice>
              <mc:Fallback>
                <p:oleObj name="Microsoft Drawing" r:id="rId3" imgW="8928100" imgH="2509838" progId="MSDraw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" y="1707505"/>
                        <a:ext cx="8686800" cy="244157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1241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 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49</a:t>
            </a:fld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224BC-CAC2-4DC6-9ED4-ECE036F7F229}"/>
              </a:ext>
            </a:extLst>
          </p:cNvPr>
          <p:cNvPicPr/>
          <p:nvPr/>
        </p:nvPicPr>
        <p:blipFill rotWithShape="1">
          <a:blip r:embed="rId2"/>
          <a:srcRect t="7191" r="52305" b="51456"/>
          <a:stretch/>
        </p:blipFill>
        <p:spPr>
          <a:xfrm>
            <a:off x="88987" y="1556792"/>
            <a:ext cx="8966025" cy="468997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32BCA6-CB12-4FB4-A994-92C47EF23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控制器代码</a:t>
            </a:r>
          </a:p>
        </p:txBody>
      </p:sp>
    </p:spTree>
    <p:extLst>
      <p:ext uri="{BB962C8B-B14F-4D97-AF65-F5344CB8AC3E}">
        <p14:creationId xmlns:p14="http://schemas.microsoft.com/office/powerpoint/2010/main" val="227144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系统框架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5</a:t>
            </a:fld>
            <a:endParaRPr lang="en-US" altLang="zh-CN" dirty="0"/>
          </a:p>
        </p:txBody>
      </p:sp>
      <p:grpSp>
        <p:nvGrpSpPr>
          <p:cNvPr id="6" name="Group 13"/>
          <p:cNvGrpSpPr>
            <a:grpSpLocks/>
          </p:cNvGrpSpPr>
          <p:nvPr/>
        </p:nvGrpSpPr>
        <p:grpSpPr bwMode="auto">
          <a:xfrm>
            <a:off x="3635896" y="3367088"/>
            <a:ext cx="2543175" cy="1435100"/>
            <a:chOff x="2639" y="1797"/>
            <a:chExt cx="1602" cy="904"/>
          </a:xfrm>
        </p:grpSpPr>
        <p:graphicFrame>
          <p:nvGraphicFramePr>
            <p:cNvPr id="7" name="Object 14"/>
            <p:cNvGraphicFramePr>
              <a:graphicFrameLocks noChangeAspect="1"/>
            </p:cNvGraphicFramePr>
            <p:nvPr/>
          </p:nvGraphicFramePr>
          <p:xfrm>
            <a:off x="2639" y="1797"/>
            <a:ext cx="1602" cy="5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68" name="Microsoft Drawing" r:id="rId3" imgW="2543175" imgH="895350" progId="MSDraw">
                    <p:embed/>
                  </p:oleObj>
                </mc:Choice>
                <mc:Fallback>
                  <p:oleObj name="Microsoft Drawing" r:id="rId3" imgW="2543175" imgH="895350" progId="MSDraw">
                    <p:embed/>
                    <p:pic>
                      <p:nvPicPr>
                        <p:cNvPr id="8204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9" y="1797"/>
                          <a:ext cx="1602" cy="5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 Box 15"/>
            <p:cNvSpPr txBox="1">
              <a:spLocks noChangeArrowheads="1"/>
            </p:cNvSpPr>
            <p:nvPr/>
          </p:nvSpPr>
          <p:spPr bwMode="auto">
            <a:xfrm>
              <a:off x="3061" y="2451"/>
              <a:ext cx="68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>
                  <a:latin typeface="Arial" panose="020B0604020202020204" pitchFamily="34" charset="0"/>
                  <a:ea typeface="方正粗圆简体" pitchFamily="65" charset="-122"/>
                </a:rPr>
                <a:t>下位机</a:t>
              </a:r>
            </a:p>
          </p:txBody>
        </p:sp>
      </p:grpSp>
      <p:grpSp>
        <p:nvGrpSpPr>
          <p:cNvPr id="9" name="Group 16"/>
          <p:cNvGrpSpPr>
            <a:grpSpLocks/>
          </p:cNvGrpSpPr>
          <p:nvPr/>
        </p:nvGrpSpPr>
        <p:grpSpPr bwMode="auto">
          <a:xfrm>
            <a:off x="6030119" y="1395413"/>
            <a:ext cx="2762250" cy="2201862"/>
            <a:chOff x="3742" y="455"/>
            <a:chExt cx="1740" cy="1387"/>
          </a:xfrm>
        </p:grpSpPr>
        <p:pic>
          <p:nvPicPr>
            <p:cNvPr id="10" name="Picture 17" descr="j028575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2" y="455"/>
              <a:ext cx="1740" cy="1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4105" y="1592"/>
              <a:ext cx="69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>
                  <a:latin typeface="Arial" panose="020B0604020202020204" pitchFamily="34" charset="0"/>
                  <a:ea typeface="方正粗圆简体" pitchFamily="65" charset="-122"/>
                </a:rPr>
                <a:t>上位机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9642" y="3455003"/>
            <a:ext cx="2720975" cy="2608263"/>
            <a:chOff x="519642" y="3455003"/>
            <a:chExt cx="2720975" cy="2608263"/>
          </a:xfrm>
        </p:grpSpPr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>
              <a:off x="1245130" y="5666391"/>
              <a:ext cx="129063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latin typeface="Arial" panose="020B0604020202020204" pitchFamily="34" charset="0"/>
                  <a:ea typeface="方正粗圆简体" pitchFamily="65" charset="-122"/>
                </a:rPr>
                <a:t>被控对象</a:t>
              </a:r>
            </a:p>
          </p:txBody>
        </p:sp>
        <p:pic>
          <p:nvPicPr>
            <p:cNvPr id="13" name="Picture 20" descr="小型多功能控制系统实验台－IV型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642" y="3455003"/>
              <a:ext cx="2720975" cy="207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98742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3(1)</a:t>
            </a:r>
            <a:r>
              <a:rPr lang="zh-CN" altLang="en-US" dirty="0"/>
              <a:t> 串级控制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zh-CN" sz="2800" dirty="0">
              <a:ea typeface="方正粗圆简体" pitchFamily="65" charset="-122"/>
            </a:endParaRPr>
          </a:p>
          <a:p>
            <a:pPr eaLnBrk="1" hangingPunct="1">
              <a:defRPr/>
            </a:pPr>
            <a:endParaRPr lang="en-US" altLang="zh-CN" sz="2800" dirty="0">
              <a:ea typeface="方正粗圆简体" pitchFamily="65" charset="-122"/>
            </a:endParaRPr>
          </a:p>
          <a:p>
            <a:pPr eaLnBrk="1" hangingPunct="1">
              <a:defRPr/>
            </a:pPr>
            <a:endParaRPr lang="en-US" altLang="zh-CN" sz="2800" dirty="0">
              <a:ea typeface="方正粗圆简体" pitchFamily="65" charset="-122"/>
            </a:endParaRPr>
          </a:p>
          <a:p>
            <a:pPr eaLnBrk="1" hangingPunct="1">
              <a:defRPr/>
            </a:pPr>
            <a:endParaRPr lang="en-US" altLang="zh-CN" sz="2800" dirty="0">
              <a:ea typeface="方正粗圆简体" pitchFamily="65" charset="-122"/>
            </a:endParaRPr>
          </a:p>
          <a:p>
            <a:pPr eaLnBrk="1" hangingPunct="1">
              <a:defRPr/>
            </a:pPr>
            <a:r>
              <a:rPr lang="zh-CN" altLang="en-US" sz="2800" dirty="0">
                <a:ea typeface="方正粗圆简体" pitchFamily="65" charset="-122"/>
              </a:rPr>
              <a:t>用先副环再主环的方法整定加热炉温度控制对象</a:t>
            </a:r>
            <a:r>
              <a:rPr lang="zh-CN" altLang="en-US" sz="2000" dirty="0"/>
              <a:t> </a:t>
            </a:r>
            <a:r>
              <a:rPr lang="zh-CN" altLang="en-US" sz="2800" dirty="0">
                <a:ea typeface="方正粗圆简体" pitchFamily="65" charset="-122"/>
              </a:rPr>
              <a:t>；</a:t>
            </a:r>
          </a:p>
          <a:p>
            <a:pPr eaLnBrk="1" hangingPunct="1">
              <a:defRPr/>
            </a:pPr>
            <a:r>
              <a:rPr lang="zh-CN" altLang="en-US" sz="2800" dirty="0">
                <a:latin typeface="Arial"/>
                <a:ea typeface="方正粗圆简体" pitchFamily="65" charset="-122"/>
              </a:rPr>
              <a:t>“</a:t>
            </a:r>
            <a:r>
              <a:rPr lang="zh-CN" altLang="en-US" sz="2800" dirty="0">
                <a:ea typeface="方正粗圆简体" pitchFamily="65" charset="-122"/>
              </a:rPr>
              <a:t>看曲线，调参数</a:t>
            </a:r>
            <a:r>
              <a:rPr lang="zh-CN" altLang="en-US" sz="2800" dirty="0">
                <a:latin typeface="Arial"/>
                <a:ea typeface="方正粗圆简体" pitchFamily="65" charset="-122"/>
              </a:rPr>
              <a:t>”</a:t>
            </a:r>
            <a:r>
              <a:rPr lang="zh-CN" altLang="en-US" sz="2800" dirty="0">
                <a:ea typeface="方正粗圆简体" pitchFamily="65" charset="-122"/>
              </a:rPr>
              <a:t>，将控制过程调整为最佳；</a:t>
            </a:r>
          </a:p>
          <a:p>
            <a:pPr eaLnBrk="1" hangingPunct="1">
              <a:defRPr/>
            </a:pPr>
            <a:r>
              <a:rPr lang="zh-CN" altLang="en-US" sz="2800" dirty="0">
                <a:ea typeface="方正粗圆简体" pitchFamily="65" charset="-122"/>
              </a:rPr>
              <a:t>改变扰动的形式和位置，观察、记录各类扰动对控制过程的影响。</a:t>
            </a:r>
            <a:endParaRPr lang="zh-CN" alt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50</a:t>
            </a:fld>
            <a:endParaRPr lang="en-US" altLang="zh-CN" dirty="0"/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>
            <p:extLst/>
          </p:nvPr>
        </p:nvGraphicFramePr>
        <p:xfrm>
          <a:off x="277813" y="1817688"/>
          <a:ext cx="8686800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95" name="Microsoft Drawing" r:id="rId3" imgW="10194925" imgH="2227263" progId="MSDraw">
                  <p:embed/>
                </p:oleObj>
              </mc:Choice>
              <mc:Fallback>
                <p:oleObj name="Microsoft Drawing" r:id="rId3" imgW="10194925" imgH="2227263" progId="MSDraw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3" y="1817688"/>
                        <a:ext cx="8686800" cy="1898650"/>
                      </a:xfrm>
                      <a:prstGeom prst="rect">
                        <a:avLst/>
                      </a:prstGeom>
                      <a:solidFill>
                        <a:srgbClr val="7030A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5543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串级控制对象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323850" y="1773238"/>
            <a:ext cx="8534400" cy="3959225"/>
          </a:xfrm>
        </p:spPr>
        <p:txBody>
          <a:bodyPr/>
          <a:lstStyle/>
          <a:p>
            <a:r>
              <a:rPr lang="zh-CN" altLang="en-US" sz="2800" dirty="0"/>
              <a:t>加热炉</a:t>
            </a:r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33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110000"/>
              <a:buFont typeface="Wingdings" pitchFamily="2" charset="2"/>
              <a:buChar char="Ø"/>
              <a:defRPr sz="28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20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6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44875F31-FD10-4275-8C6F-06577DBE2FAE}" type="datetime1">
              <a:rPr lang="en-US" altLang="zh-CN" sz="1600" b="0" smtClean="0">
                <a:solidFill>
                  <a:srgbClr val="990099"/>
                </a:solidFill>
                <a:ea typeface="宋体" charset="-122"/>
              </a:rPr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3/1/2024</a:t>
            </a:fld>
            <a:endParaRPr lang="en-US" altLang="zh-CN" sz="1600" b="0">
              <a:solidFill>
                <a:srgbClr val="990099"/>
              </a:solidFill>
              <a:ea typeface="宋体" charset="-122"/>
            </a:endParaRPr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33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110000"/>
              <a:buFont typeface="Wingdings" pitchFamily="2" charset="2"/>
              <a:buChar char="Ø"/>
              <a:defRPr sz="28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20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6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5F755B-6FCA-4D20-8D40-D0E60FAAF1FD}" type="slidenum">
              <a:rPr lang="zh-CN" altLang="en-US" sz="1400" b="0" smtClean="0">
                <a:solidFill>
                  <a:srgbClr val="964095"/>
                </a:solidFill>
                <a:ea typeface="宋体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zh-CN" sz="1400" b="0">
              <a:solidFill>
                <a:srgbClr val="964095"/>
              </a:solidFill>
              <a:ea typeface="宋体" charset="-122"/>
            </a:endParaRPr>
          </a:p>
        </p:txBody>
      </p:sp>
      <p:pic>
        <p:nvPicPr>
          <p:cNvPr id="9830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9" r="28819" b="26625"/>
          <a:stretch>
            <a:fillRect/>
          </a:stretch>
        </p:blipFill>
        <p:spPr bwMode="auto">
          <a:xfrm>
            <a:off x="307644" y="2276872"/>
            <a:ext cx="8742694" cy="453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37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对比单回路控制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323850" y="1773238"/>
            <a:ext cx="8534400" cy="3959225"/>
          </a:xfrm>
        </p:spPr>
        <p:txBody>
          <a:bodyPr/>
          <a:lstStyle/>
          <a:p>
            <a:r>
              <a:rPr lang="zh-CN" altLang="en-US" sz="2800" dirty="0"/>
              <a:t>加热炉</a:t>
            </a:r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33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110000"/>
              <a:buFont typeface="Wingdings" pitchFamily="2" charset="2"/>
              <a:buChar char="Ø"/>
              <a:defRPr sz="28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20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6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44875F31-FD10-4275-8C6F-06577DBE2FAE}" type="datetime1">
              <a:rPr lang="en-US" altLang="zh-CN" sz="1600" b="0" smtClean="0">
                <a:solidFill>
                  <a:srgbClr val="990099"/>
                </a:solidFill>
                <a:ea typeface="宋体" charset="-122"/>
              </a:rPr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3/1/2024</a:t>
            </a:fld>
            <a:endParaRPr lang="en-US" altLang="zh-CN" sz="1600" b="0">
              <a:solidFill>
                <a:srgbClr val="990099"/>
              </a:solidFill>
              <a:ea typeface="宋体" charset="-122"/>
            </a:endParaRPr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33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110000"/>
              <a:buFont typeface="Wingdings" pitchFamily="2" charset="2"/>
              <a:buChar char="Ø"/>
              <a:defRPr sz="28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20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6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5F755B-6FCA-4D20-8D40-D0E60FAAF1FD}" type="slidenum">
              <a:rPr lang="zh-CN" altLang="en-US" sz="1400" b="0" smtClean="0">
                <a:solidFill>
                  <a:srgbClr val="964095"/>
                </a:solidFill>
                <a:ea typeface="宋体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zh-CN" sz="1400" b="0">
              <a:solidFill>
                <a:srgbClr val="964095"/>
              </a:solidFill>
              <a:ea typeface="宋体" charset="-122"/>
            </a:endParaRPr>
          </a:p>
        </p:txBody>
      </p:sp>
      <p:pic>
        <p:nvPicPr>
          <p:cNvPr id="10035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9" r="31747" b="26625"/>
          <a:stretch>
            <a:fillRect/>
          </a:stretch>
        </p:blipFill>
        <p:spPr bwMode="auto">
          <a:xfrm>
            <a:off x="323850" y="2243560"/>
            <a:ext cx="8462453" cy="4569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521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3(2)</a:t>
            </a:r>
            <a:r>
              <a:rPr lang="zh-CN" altLang="en-US" dirty="0"/>
              <a:t> 前馈控制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323850" y="1773238"/>
            <a:ext cx="8534400" cy="3959225"/>
          </a:xfrm>
        </p:spPr>
        <p:txBody>
          <a:bodyPr/>
          <a:lstStyle/>
          <a:p>
            <a:r>
              <a:rPr lang="zh-CN" altLang="en-US" sz="2800" dirty="0"/>
              <a:t>实验： </a:t>
            </a:r>
          </a:p>
          <a:p>
            <a:pPr lvl="1"/>
            <a:r>
              <a:rPr lang="zh-CN" altLang="en-US" sz="2300" dirty="0"/>
              <a:t>掌握前馈控制的基本原理与前馈控制的设计方法</a:t>
            </a:r>
            <a:endParaRPr lang="en-US" altLang="zh-CN" sz="2300" dirty="0"/>
          </a:p>
          <a:p>
            <a:pPr lvl="1"/>
            <a:r>
              <a:rPr lang="zh-CN" altLang="en-US" sz="2300" dirty="0"/>
              <a:t>了解前馈控制系统对扰动的针对性</a:t>
            </a:r>
            <a:endParaRPr lang="en-US" altLang="zh-CN" sz="2300" dirty="0"/>
          </a:p>
          <a:p>
            <a:r>
              <a:rPr lang="zh-CN" altLang="en-US" sz="2800" dirty="0"/>
              <a:t>报告：</a:t>
            </a:r>
            <a:endParaRPr lang="en-US" altLang="zh-CN" sz="2800" dirty="0"/>
          </a:p>
          <a:p>
            <a:pPr lvl="1"/>
            <a:r>
              <a:rPr lang="zh-CN" altLang="en-US" sz="2300" dirty="0"/>
              <a:t>以进料流量作特定的可测扰动，设计前馈补偿的数学模型</a:t>
            </a:r>
          </a:p>
          <a:p>
            <a:pPr lvl="1"/>
            <a:r>
              <a:rPr lang="zh-CN" altLang="en-US" sz="2300" dirty="0"/>
              <a:t>改变扰动的位置，记录各类扰动对控制过程的影响</a:t>
            </a:r>
          </a:p>
          <a:p>
            <a:endParaRPr lang="zh-CN" altLang="en-US" sz="2800" dirty="0"/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33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110000"/>
              <a:buFont typeface="Wingdings" pitchFamily="2" charset="2"/>
              <a:buChar char="Ø"/>
              <a:defRPr sz="28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20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6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44875F31-FD10-4275-8C6F-06577DBE2FAE}" type="datetime1">
              <a:rPr lang="en-US" altLang="zh-CN" sz="1600" b="0" smtClean="0">
                <a:solidFill>
                  <a:srgbClr val="990099"/>
                </a:solidFill>
                <a:ea typeface="宋体" charset="-122"/>
              </a:rPr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3/1/2024</a:t>
            </a:fld>
            <a:endParaRPr lang="en-US" altLang="zh-CN" sz="1600" b="0">
              <a:solidFill>
                <a:srgbClr val="990099"/>
              </a:solidFill>
              <a:ea typeface="宋体" charset="-122"/>
            </a:endParaRPr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33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110000"/>
              <a:buFont typeface="Wingdings" pitchFamily="2" charset="2"/>
              <a:buChar char="Ø"/>
              <a:defRPr sz="28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20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6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5F755B-6FCA-4D20-8D40-D0E60FAAF1FD}" type="slidenum">
              <a:rPr lang="zh-CN" altLang="en-US" sz="1400" b="0" smtClean="0">
                <a:solidFill>
                  <a:srgbClr val="964095"/>
                </a:solidFill>
                <a:ea typeface="宋体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zh-CN" sz="1400" b="0">
              <a:solidFill>
                <a:srgbClr val="964095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7215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前馈</a:t>
            </a:r>
            <a:r>
              <a:rPr lang="en-US" altLang="zh-CN" dirty="0"/>
              <a:t>-</a:t>
            </a:r>
            <a:r>
              <a:rPr lang="zh-CN" altLang="en-US" dirty="0"/>
              <a:t>反馈控制对象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323850" y="1773238"/>
            <a:ext cx="8534400" cy="3959225"/>
          </a:xfrm>
        </p:spPr>
        <p:txBody>
          <a:bodyPr/>
          <a:lstStyle/>
          <a:p>
            <a:r>
              <a:rPr lang="zh-CN" altLang="en-US" sz="2800" dirty="0"/>
              <a:t>加热炉</a:t>
            </a:r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33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110000"/>
              <a:buFont typeface="Wingdings" pitchFamily="2" charset="2"/>
              <a:buChar char="Ø"/>
              <a:defRPr sz="28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20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6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44875F31-FD10-4275-8C6F-06577DBE2FAE}" type="datetime1">
              <a:rPr lang="en-US" altLang="zh-CN" sz="1600" b="0" smtClean="0">
                <a:solidFill>
                  <a:srgbClr val="990099"/>
                </a:solidFill>
                <a:ea typeface="宋体" charset="-122"/>
              </a:rPr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3/1/2024</a:t>
            </a:fld>
            <a:endParaRPr lang="en-US" altLang="zh-CN" sz="1600" b="0">
              <a:solidFill>
                <a:srgbClr val="990099"/>
              </a:solidFill>
              <a:ea typeface="宋体" charset="-122"/>
            </a:endParaRPr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33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110000"/>
              <a:buFont typeface="Wingdings" pitchFamily="2" charset="2"/>
              <a:buChar char="Ø"/>
              <a:defRPr sz="28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20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6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5F755B-6FCA-4D20-8D40-D0E60FAAF1FD}" type="slidenum">
              <a:rPr lang="zh-CN" altLang="en-US" sz="1400" b="0" smtClean="0">
                <a:solidFill>
                  <a:srgbClr val="964095"/>
                </a:solidFill>
                <a:ea typeface="宋体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zh-CN" sz="1400" b="0">
              <a:solidFill>
                <a:srgbClr val="964095"/>
              </a:solidFill>
              <a:ea typeface="宋体" charset="-122"/>
            </a:endParaRPr>
          </a:p>
        </p:txBody>
      </p:sp>
      <p:pic>
        <p:nvPicPr>
          <p:cNvPr id="9933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9" r="31747" b="26625"/>
          <a:stretch>
            <a:fillRect/>
          </a:stretch>
        </p:blipFill>
        <p:spPr bwMode="auto">
          <a:xfrm>
            <a:off x="430321" y="2243097"/>
            <a:ext cx="8438778" cy="4570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2018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3(3)</a:t>
            </a:r>
            <a:r>
              <a:rPr lang="zh-CN" altLang="en-US" dirty="0"/>
              <a:t> 预测控制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zh-CN" sz="2800" dirty="0">
              <a:ea typeface="方正粗圆简体" pitchFamily="65" charset="-122"/>
            </a:endParaRPr>
          </a:p>
          <a:p>
            <a:pPr eaLnBrk="1" hangingPunct="1">
              <a:defRPr/>
            </a:pPr>
            <a:endParaRPr lang="en-US" altLang="zh-CN" sz="2800" dirty="0">
              <a:ea typeface="方正粗圆简体" pitchFamily="65" charset="-122"/>
            </a:endParaRPr>
          </a:p>
          <a:p>
            <a:pPr eaLnBrk="1" hangingPunct="1">
              <a:defRPr/>
            </a:pPr>
            <a:endParaRPr lang="en-US" altLang="zh-CN" sz="2800" dirty="0">
              <a:ea typeface="方正粗圆简体" pitchFamily="65" charset="-122"/>
            </a:endParaRPr>
          </a:p>
          <a:p>
            <a:pPr eaLnBrk="1" hangingPunct="1">
              <a:defRPr/>
            </a:pPr>
            <a:endParaRPr lang="en-US" altLang="zh-CN" sz="2800" dirty="0">
              <a:ea typeface="方正粗圆简体" pitchFamily="65" charset="-122"/>
            </a:endParaRPr>
          </a:p>
          <a:p>
            <a:r>
              <a:rPr lang="zh-CN" altLang="en-US" sz="2800" dirty="0"/>
              <a:t>进行阶跃响应测试，建立预测控制模型</a:t>
            </a:r>
            <a:endParaRPr lang="en-US" altLang="zh-CN" sz="2800" dirty="0"/>
          </a:p>
          <a:p>
            <a:r>
              <a:rPr lang="zh-CN" altLang="en-US" sz="2800" dirty="0"/>
              <a:t>调整预测时域、控制时域、权值等参数，进行控制器整定</a:t>
            </a:r>
            <a:endParaRPr lang="en-US" altLang="zh-CN" sz="2800" dirty="0"/>
          </a:p>
          <a:p>
            <a:pPr eaLnBrk="1" hangingPunct="1">
              <a:defRPr/>
            </a:pPr>
            <a:endParaRPr lang="zh-CN" alt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55</a:t>
            </a:fld>
            <a:endParaRPr lang="en-US" altLang="zh-CN" dirty="0"/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684271577"/>
              </p:ext>
            </p:extLst>
          </p:nvPr>
        </p:nvGraphicFramePr>
        <p:xfrm>
          <a:off x="277813" y="1817688"/>
          <a:ext cx="8686800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7" name="Microsoft Drawing" r:id="rId3" imgW="10194925" imgH="2227263" progId="MSDraw">
                  <p:embed/>
                </p:oleObj>
              </mc:Choice>
              <mc:Fallback>
                <p:oleObj name="Microsoft Drawing" r:id="rId3" imgW="10194925" imgH="2227263" progId="MSDraw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3" y="1817688"/>
                        <a:ext cx="8686800" cy="1898650"/>
                      </a:xfrm>
                      <a:prstGeom prst="rect">
                        <a:avLst/>
                      </a:prstGeom>
                      <a:solidFill>
                        <a:srgbClr val="990099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 bwMode="auto">
          <a:xfrm>
            <a:off x="1691680" y="2308856"/>
            <a:ext cx="564257" cy="169277"/>
          </a:xfrm>
          <a:prstGeom prst="rect">
            <a:avLst/>
          </a:prstGeom>
          <a:solidFill>
            <a:srgbClr val="99009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预测控制</a:t>
            </a:r>
          </a:p>
        </p:txBody>
      </p:sp>
      <p:sp>
        <p:nvSpPr>
          <p:cNvPr id="11" name="直角上箭头 10"/>
          <p:cNvSpPr/>
          <p:nvPr/>
        </p:nvSpPr>
        <p:spPr bwMode="auto">
          <a:xfrm rot="16200000" flipH="1">
            <a:off x="6436295" y="1476872"/>
            <a:ext cx="1239961" cy="3096344"/>
          </a:xfrm>
          <a:prstGeom prst="bentUpArrow">
            <a:avLst>
              <a:gd name="adj1" fmla="val 8032"/>
              <a:gd name="adj2" fmla="val 11639"/>
              <a:gd name="adj3" fmla="val 21221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2" name="直角上箭头 11"/>
          <p:cNvSpPr/>
          <p:nvPr/>
        </p:nvSpPr>
        <p:spPr bwMode="auto">
          <a:xfrm flipH="1">
            <a:off x="1043608" y="2564904"/>
            <a:ext cx="3024336" cy="983064"/>
          </a:xfrm>
          <a:prstGeom prst="bentUpArrow">
            <a:avLst>
              <a:gd name="adj1" fmla="val 9919"/>
              <a:gd name="adj2" fmla="val 15216"/>
              <a:gd name="adj3" fmla="val 21221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右箭头 12"/>
          <p:cNvSpPr/>
          <p:nvPr/>
        </p:nvSpPr>
        <p:spPr bwMode="auto">
          <a:xfrm>
            <a:off x="277813" y="2288522"/>
            <a:ext cx="790872" cy="216024"/>
          </a:xfrm>
          <a:prstGeom prst="rightArrow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1365870" y="2294821"/>
            <a:ext cx="252140" cy="216024"/>
          </a:xfrm>
          <a:prstGeom prst="rightArrow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5" name="右箭头 14"/>
          <p:cNvSpPr/>
          <p:nvPr/>
        </p:nvSpPr>
        <p:spPr bwMode="auto">
          <a:xfrm>
            <a:off x="2339752" y="2288522"/>
            <a:ext cx="432048" cy="216024"/>
          </a:xfrm>
          <a:prstGeom prst="rightArrow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262843" y="3429000"/>
            <a:ext cx="1138898" cy="169277"/>
          </a:xfrm>
          <a:prstGeom prst="rect">
            <a:avLst/>
          </a:prstGeom>
          <a:solidFill>
            <a:srgbClr val="99009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预测控制参数测量</a:t>
            </a:r>
          </a:p>
        </p:txBody>
      </p:sp>
      <p:sp>
        <p:nvSpPr>
          <p:cNvPr id="17" name="矩形 16"/>
          <p:cNvSpPr/>
          <p:nvPr/>
        </p:nvSpPr>
        <p:spPr bwMode="auto">
          <a:xfrm>
            <a:off x="3419872" y="2323619"/>
            <a:ext cx="564258" cy="169277"/>
          </a:xfrm>
          <a:prstGeom prst="rect">
            <a:avLst/>
          </a:prstGeom>
          <a:solidFill>
            <a:srgbClr val="99009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1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常规</a:t>
            </a:r>
            <a:r>
              <a:rPr kumimoji="0" lang="zh-CN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控制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4218575" y="2896684"/>
            <a:ext cx="1138898" cy="169277"/>
          </a:xfrm>
          <a:prstGeom prst="rect">
            <a:avLst/>
          </a:prstGeom>
          <a:solidFill>
            <a:srgbClr val="99009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常规控制参数测量</a:t>
            </a:r>
          </a:p>
        </p:txBody>
      </p:sp>
    </p:spTree>
    <p:extLst>
      <p:ext uri="{BB962C8B-B14F-4D97-AF65-F5344CB8AC3E}">
        <p14:creationId xmlns:p14="http://schemas.microsoft.com/office/powerpoint/2010/main" val="35387307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预测控制对象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323850" y="1773238"/>
            <a:ext cx="8534400" cy="3959225"/>
          </a:xfrm>
        </p:spPr>
        <p:txBody>
          <a:bodyPr/>
          <a:lstStyle/>
          <a:p>
            <a:r>
              <a:rPr lang="zh-CN" altLang="en-US" sz="2800" dirty="0"/>
              <a:t>加热炉</a:t>
            </a:r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33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110000"/>
              <a:buFont typeface="Wingdings" pitchFamily="2" charset="2"/>
              <a:buChar char="Ø"/>
              <a:defRPr sz="28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20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6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44875F31-FD10-4275-8C6F-06577DBE2FAE}" type="datetime1">
              <a:rPr lang="en-US" altLang="zh-CN" sz="1600" b="0" smtClean="0">
                <a:solidFill>
                  <a:srgbClr val="990099"/>
                </a:solidFill>
                <a:ea typeface="宋体" charset="-122"/>
              </a:rPr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3/1/2024</a:t>
            </a:fld>
            <a:endParaRPr lang="en-US" altLang="zh-CN" sz="1600" b="0">
              <a:solidFill>
                <a:srgbClr val="990099"/>
              </a:solidFill>
              <a:ea typeface="宋体" charset="-122"/>
            </a:endParaRPr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33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110000"/>
              <a:buFont typeface="Wingdings" pitchFamily="2" charset="2"/>
              <a:buChar char="Ø"/>
              <a:defRPr sz="28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20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6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Ø"/>
              <a:defRPr sz="1200" b="1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5F755B-6FCA-4D20-8D40-D0E60FAAF1FD}" type="slidenum">
              <a:rPr lang="zh-CN" altLang="en-US" sz="1400" b="0" smtClean="0">
                <a:solidFill>
                  <a:srgbClr val="964095"/>
                </a:solidFill>
                <a:ea typeface="宋体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zh-CN" sz="1400" b="0">
              <a:solidFill>
                <a:srgbClr val="964095"/>
              </a:solidFill>
              <a:ea typeface="宋体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57" y="2243097"/>
            <a:ext cx="8432323" cy="456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009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DCS</a:t>
            </a:r>
            <a:r>
              <a:rPr lang="zh-CN" altLang="en-US" dirty="0"/>
              <a:t>组态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sz="2800" dirty="0"/>
              <a:t>熟悉一阶水槽的数学模型及其阶跃响应曲线；</a:t>
            </a:r>
          </a:p>
          <a:p>
            <a:pPr lvl="0"/>
            <a:r>
              <a:rPr lang="zh-CN" altLang="zh-CN" sz="2800" dirty="0"/>
              <a:t>掌握</a:t>
            </a:r>
            <a:r>
              <a:rPr lang="en-US" altLang="zh-CN" sz="2800" dirty="0"/>
              <a:t>DCS</a:t>
            </a:r>
            <a:r>
              <a:rPr lang="zh-CN" altLang="zh-CN" sz="2800" dirty="0"/>
              <a:t>的控制策略组态和人机界面组态；</a:t>
            </a:r>
          </a:p>
          <a:p>
            <a:pPr eaLnBrk="1" hangingPunct="1">
              <a:defRPr/>
            </a:pPr>
            <a:endParaRPr lang="zh-CN" alt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57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7F6974-FEA1-4B04-95FD-40396260D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36912"/>
            <a:ext cx="7043738" cy="33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87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标题 1">
            <a:extLst>
              <a:ext uri="{FF2B5EF4-FFF2-40B4-BE49-F238E27FC236}">
                <a16:creationId xmlns:a16="http://schemas.microsoft.com/office/drawing/2014/main" id="{AA46095B-5AF6-4C4E-AF6D-F607C1E06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实验环节</a:t>
            </a:r>
          </a:p>
        </p:txBody>
      </p:sp>
      <p:sp>
        <p:nvSpPr>
          <p:cNvPr id="92163" name="内容占位符 2">
            <a:extLst>
              <a:ext uri="{FF2B5EF4-FFF2-40B4-BE49-F238E27FC236}">
                <a16:creationId xmlns:a16="http://schemas.microsoft.com/office/drawing/2014/main" id="{56566041-5BFB-47B7-A3FD-F9F1397A9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控制器：</a:t>
            </a:r>
            <a:endParaRPr lang="en-US" altLang="zh-CN"/>
          </a:p>
          <a:p>
            <a:pPr lvl="1" eaLnBrk="1" hangingPunct="1"/>
            <a:r>
              <a:rPr lang="en-US" altLang="zh-CN"/>
              <a:t>LIC</a:t>
            </a:r>
            <a:r>
              <a:rPr lang="zh-CN" altLang="en-US"/>
              <a:t>：</a:t>
            </a:r>
            <a:r>
              <a:rPr lang="en-US" altLang="zh-CN"/>
              <a:t>Controller--Continuous controller, universal</a:t>
            </a:r>
          </a:p>
          <a:p>
            <a:pPr lvl="2" eaLnBrk="1" hangingPunct="1"/>
            <a:r>
              <a:rPr lang="en-US" altLang="zh-CN"/>
              <a:t>Kp=0.5</a:t>
            </a:r>
          </a:p>
          <a:p>
            <a:pPr lvl="2" eaLnBrk="1" hangingPunct="1"/>
            <a:r>
              <a:rPr lang="en-US" altLang="zh-CN"/>
              <a:t>Ti=15 sec</a:t>
            </a:r>
          </a:p>
          <a:p>
            <a:pPr lvl="2" eaLnBrk="1" hangingPunct="1"/>
            <a:r>
              <a:rPr lang="en-US" altLang="zh-CN"/>
              <a:t>Td=0 sec</a:t>
            </a:r>
            <a:endParaRPr lang="zh-CN" altLang="en-US"/>
          </a:p>
        </p:txBody>
      </p:sp>
      <p:sp>
        <p:nvSpPr>
          <p:cNvPr id="92164" name="Rectangle 6">
            <a:extLst>
              <a:ext uri="{FF2B5EF4-FFF2-40B4-BE49-F238E27FC236}">
                <a16:creationId xmlns:a16="http://schemas.microsoft.com/office/drawing/2014/main" id="{3BCCDDA0-E02D-42E5-8FD1-18F4F36FA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/>
          </a:p>
        </p:txBody>
      </p:sp>
      <p:pic>
        <p:nvPicPr>
          <p:cNvPr id="92165" name="图片 1">
            <a:extLst>
              <a:ext uri="{FF2B5EF4-FFF2-40B4-BE49-F238E27FC236}">
                <a16:creationId xmlns:a16="http://schemas.microsoft.com/office/drawing/2014/main" id="{67ECB974-30E5-4132-961E-621B62663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7" t="35300" r="44489" b="20599"/>
          <a:stretch>
            <a:fillRect/>
          </a:stretch>
        </p:blipFill>
        <p:spPr bwMode="auto">
          <a:xfrm>
            <a:off x="3348038" y="2760663"/>
            <a:ext cx="4562475" cy="354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1">
            <a:extLst>
              <a:ext uri="{FF2B5EF4-FFF2-40B4-BE49-F238E27FC236}">
                <a16:creationId xmlns:a16="http://schemas.microsoft.com/office/drawing/2014/main" id="{BF0E1065-EAB1-4B9F-8921-6A22566B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实验环节</a:t>
            </a:r>
          </a:p>
        </p:txBody>
      </p:sp>
      <p:sp>
        <p:nvSpPr>
          <p:cNvPr id="93187" name="内容占位符 2">
            <a:extLst>
              <a:ext uri="{FF2B5EF4-FFF2-40B4-BE49-F238E27FC236}">
                <a16:creationId xmlns:a16="http://schemas.microsoft.com/office/drawing/2014/main" id="{B7FD7798-152D-461B-A74D-FF2E7817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人机界面：</a:t>
            </a:r>
            <a:endParaRPr lang="en-US" altLang="zh-CN"/>
          </a:p>
        </p:txBody>
      </p:sp>
      <p:sp>
        <p:nvSpPr>
          <p:cNvPr id="93188" name="Rectangle 6">
            <a:extLst>
              <a:ext uri="{FF2B5EF4-FFF2-40B4-BE49-F238E27FC236}">
                <a16:creationId xmlns:a16="http://schemas.microsoft.com/office/drawing/2014/main" id="{5436239D-9752-4530-B26A-A96CB9AF5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/>
          </a:p>
        </p:txBody>
      </p:sp>
      <p:pic>
        <p:nvPicPr>
          <p:cNvPr id="93189" name="图片 2">
            <a:extLst>
              <a:ext uri="{FF2B5EF4-FFF2-40B4-BE49-F238E27FC236}">
                <a16:creationId xmlns:a16="http://schemas.microsoft.com/office/drawing/2014/main" id="{49B024C5-4C03-476E-AB32-DB87FA0C5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17451" r="21651" b="32150"/>
          <a:stretch>
            <a:fillRect/>
          </a:stretch>
        </p:blipFill>
        <p:spPr bwMode="auto">
          <a:xfrm>
            <a:off x="1908175" y="2133600"/>
            <a:ext cx="6370638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被控对象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测控点</a:t>
            </a:r>
          </a:p>
          <a:p>
            <a:pPr lvl="1"/>
            <a:r>
              <a:rPr lang="zh-CN" altLang="en-US" sz="2300" dirty="0"/>
              <a:t>压力测点</a:t>
            </a:r>
            <a:r>
              <a:rPr lang="en-US" altLang="zh-CN" sz="2300" dirty="0"/>
              <a:t>2</a:t>
            </a:r>
            <a:r>
              <a:rPr lang="zh-CN" altLang="en-US" sz="2300" dirty="0"/>
              <a:t>个，用于测量泵出口的压力</a:t>
            </a:r>
            <a:br>
              <a:rPr lang="en-US" altLang="zh-CN" sz="2300" dirty="0"/>
            </a:br>
            <a:r>
              <a:rPr lang="zh-CN" altLang="en-US" sz="2300" dirty="0"/>
              <a:t>（</a:t>
            </a:r>
            <a:r>
              <a:rPr lang="en-US" altLang="zh-CN" sz="2300" dirty="0"/>
              <a:t>0</a:t>
            </a:r>
            <a:r>
              <a:rPr lang="zh-CN" altLang="en-US" sz="2300" dirty="0"/>
              <a:t>～</a:t>
            </a:r>
            <a:r>
              <a:rPr lang="en-US" altLang="zh-CN" sz="2300" dirty="0"/>
              <a:t>35Kpa</a:t>
            </a:r>
            <a:r>
              <a:rPr lang="zh-CN" altLang="en-US" sz="2300" dirty="0"/>
              <a:t>；</a:t>
            </a:r>
            <a:r>
              <a:rPr lang="en-US" altLang="zh-CN" sz="2300" dirty="0"/>
              <a:t>4</a:t>
            </a:r>
            <a:r>
              <a:rPr lang="zh-CN" altLang="en-US" sz="2300" dirty="0"/>
              <a:t>～</a:t>
            </a:r>
            <a:r>
              <a:rPr lang="en-US" altLang="zh-CN" sz="2300" dirty="0"/>
              <a:t>20mA</a:t>
            </a:r>
            <a:r>
              <a:rPr lang="zh-CN" altLang="en-US" sz="2300" dirty="0"/>
              <a:t>）</a:t>
            </a:r>
          </a:p>
          <a:p>
            <a:pPr lvl="1"/>
            <a:r>
              <a:rPr lang="zh-CN" altLang="en-US" sz="2300" dirty="0"/>
              <a:t>液位测点</a:t>
            </a:r>
            <a:r>
              <a:rPr lang="en-US" altLang="zh-CN" sz="2300" dirty="0"/>
              <a:t>3</a:t>
            </a:r>
            <a:r>
              <a:rPr lang="zh-CN" altLang="en-US" sz="2300" dirty="0"/>
              <a:t>个，用于测量各实验水柱的水位</a:t>
            </a:r>
            <a:br>
              <a:rPr lang="en-US" altLang="zh-CN" sz="2300" dirty="0"/>
            </a:br>
            <a:r>
              <a:rPr lang="zh-CN" altLang="en-US" sz="2300" dirty="0"/>
              <a:t>（</a:t>
            </a:r>
            <a:r>
              <a:rPr lang="en-US" altLang="zh-CN" sz="2300" dirty="0"/>
              <a:t>0</a:t>
            </a:r>
            <a:r>
              <a:rPr lang="zh-CN" altLang="en-US" sz="2300" dirty="0"/>
              <a:t>～</a:t>
            </a:r>
            <a:r>
              <a:rPr lang="en-US" altLang="zh-CN" sz="2300" dirty="0"/>
              <a:t>350mmH2O</a:t>
            </a:r>
            <a:r>
              <a:rPr lang="zh-CN" altLang="en-US" sz="2300" dirty="0"/>
              <a:t>；</a:t>
            </a:r>
            <a:r>
              <a:rPr lang="en-US" altLang="zh-CN" sz="2300" dirty="0"/>
              <a:t>4</a:t>
            </a:r>
            <a:r>
              <a:rPr lang="zh-CN" altLang="en-US" sz="2300" dirty="0"/>
              <a:t>～</a:t>
            </a:r>
            <a:r>
              <a:rPr lang="en-US" altLang="zh-CN" sz="2300" dirty="0"/>
              <a:t>20mA</a:t>
            </a:r>
            <a:r>
              <a:rPr lang="zh-CN" altLang="en-US" sz="2300" dirty="0"/>
              <a:t>）</a:t>
            </a:r>
          </a:p>
          <a:p>
            <a:r>
              <a:rPr lang="zh-CN" altLang="en-US" sz="2800" dirty="0"/>
              <a:t>执行器：循环泵</a:t>
            </a:r>
          </a:p>
          <a:p>
            <a:pPr lvl="1"/>
            <a:r>
              <a:rPr lang="zh-CN" altLang="en-US" sz="2300" dirty="0"/>
              <a:t>磁力驱动泵</a:t>
            </a:r>
            <a:r>
              <a:rPr lang="en-US" altLang="zh-CN" sz="2300" dirty="0"/>
              <a:t>2</a:t>
            </a:r>
            <a:r>
              <a:rPr lang="zh-CN" altLang="en-US" sz="2300" dirty="0"/>
              <a:t>台，水系统的循环动力、控制系统的执行器</a:t>
            </a:r>
            <a:br>
              <a:rPr lang="en-US" altLang="zh-CN" sz="2300" dirty="0"/>
            </a:br>
            <a:r>
              <a:rPr lang="zh-CN" altLang="en-US" sz="2300" dirty="0"/>
              <a:t>（</a:t>
            </a:r>
            <a:r>
              <a:rPr lang="en-US" altLang="zh-CN" sz="2300" dirty="0"/>
              <a:t>0</a:t>
            </a:r>
            <a:r>
              <a:rPr lang="zh-CN" altLang="en-US" sz="2300" dirty="0"/>
              <a:t>～</a:t>
            </a:r>
            <a:r>
              <a:rPr lang="en-US" altLang="zh-CN" sz="2300" dirty="0"/>
              <a:t>24V</a:t>
            </a:r>
            <a:r>
              <a:rPr lang="zh-CN" altLang="en-US" sz="2300" dirty="0"/>
              <a:t>） </a:t>
            </a:r>
          </a:p>
          <a:p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6</a:t>
            </a:fld>
            <a:endParaRPr lang="en-US" altLang="zh-CN" dirty="0"/>
          </a:p>
        </p:txBody>
      </p:sp>
      <p:pic>
        <p:nvPicPr>
          <p:cNvPr id="6" name="Picture 20" descr="小型多功能控制系统实验台－IV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740275"/>
            <a:ext cx="2720975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238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4213" y="175260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z="5400">
                <a:solidFill>
                  <a:srgbClr val="000099"/>
                </a:solidFill>
                <a:latin typeface="Times New Roman" pitchFamily="18" charset="0"/>
              </a:rPr>
              <a:t>谢谢各位同学</a:t>
            </a:r>
            <a:r>
              <a:rPr lang="en-US" altLang="zh-CN" sz="5400">
                <a:solidFill>
                  <a:srgbClr val="000099"/>
                </a:solidFill>
                <a:latin typeface="Times New Roman" pitchFamily="18" charset="0"/>
              </a:rPr>
              <a:t>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下位机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在系统中的作用</a:t>
            </a:r>
          </a:p>
          <a:p>
            <a:pPr lvl="1"/>
            <a:r>
              <a:rPr lang="zh-CN" altLang="en-US" sz="2300" dirty="0"/>
              <a:t>采集、处理</a:t>
            </a:r>
            <a:r>
              <a:rPr lang="en-US" altLang="zh-CN" sz="2300" dirty="0"/>
              <a:t>9</a:t>
            </a:r>
            <a:r>
              <a:rPr lang="zh-CN" altLang="en-US" sz="2300" dirty="0"/>
              <a:t>个测量参数</a:t>
            </a:r>
          </a:p>
          <a:p>
            <a:pPr lvl="1"/>
            <a:r>
              <a:rPr lang="zh-CN" altLang="en-US" sz="2300" dirty="0"/>
              <a:t>产生、输出</a:t>
            </a:r>
            <a:r>
              <a:rPr lang="en-US" altLang="zh-CN" sz="2300" dirty="0"/>
              <a:t>3</a:t>
            </a:r>
            <a:r>
              <a:rPr lang="zh-CN" altLang="en-US" sz="2300" dirty="0"/>
              <a:t>个控制信号</a:t>
            </a:r>
          </a:p>
          <a:p>
            <a:pPr lvl="1"/>
            <a:r>
              <a:rPr lang="zh-CN" altLang="en-US" sz="2300" dirty="0"/>
              <a:t>与上位机通讯、交换数据</a:t>
            </a:r>
          </a:p>
          <a:p>
            <a:r>
              <a:rPr lang="zh-CN" altLang="en-US" sz="2800" dirty="0"/>
              <a:t>与外部联系</a:t>
            </a:r>
          </a:p>
          <a:p>
            <a:pPr lvl="1"/>
            <a:r>
              <a:rPr lang="en-US" altLang="zh-CN" sz="2300" dirty="0"/>
              <a:t>220VAC</a:t>
            </a:r>
            <a:r>
              <a:rPr lang="zh-CN" altLang="en-US" sz="2300" dirty="0"/>
              <a:t>电源输入口</a:t>
            </a:r>
          </a:p>
          <a:p>
            <a:pPr lvl="1"/>
            <a:r>
              <a:rPr lang="en-US" altLang="zh-CN" sz="2300" dirty="0"/>
              <a:t>RS-232</a:t>
            </a:r>
            <a:r>
              <a:rPr lang="zh-CN" altLang="en-US" sz="2300" dirty="0"/>
              <a:t>串行通讯接口</a:t>
            </a:r>
          </a:p>
          <a:p>
            <a:pPr lvl="1"/>
            <a:r>
              <a:rPr lang="en-US" altLang="zh-CN" sz="2300" dirty="0"/>
              <a:t>25</a:t>
            </a:r>
            <a:r>
              <a:rPr lang="zh-CN" altLang="en-US" sz="2300" dirty="0"/>
              <a:t>芯模拟输入</a:t>
            </a:r>
            <a:r>
              <a:rPr lang="en-US" altLang="zh-CN" sz="2300" dirty="0"/>
              <a:t>/</a:t>
            </a:r>
            <a:r>
              <a:rPr lang="zh-CN" altLang="en-US" sz="2300" dirty="0"/>
              <a:t>输出信号接口 </a:t>
            </a:r>
          </a:p>
          <a:p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7</a:t>
            </a:fld>
            <a:endParaRPr lang="en-US" altLang="zh-CN" dirty="0"/>
          </a:p>
        </p:txBody>
      </p:sp>
      <p:graphicFrame>
        <p:nvGraphicFramePr>
          <p:cNvPr id="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698719"/>
              </p:ext>
            </p:extLst>
          </p:nvPr>
        </p:nvGraphicFramePr>
        <p:xfrm>
          <a:off x="5702364" y="4103104"/>
          <a:ext cx="2687637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6" name="Microsoft Drawing" r:id="rId3" imgW="2543175" imgH="895350" progId="MSDraw">
                  <p:embed/>
                </p:oleObj>
              </mc:Choice>
              <mc:Fallback>
                <p:oleObj name="Microsoft Drawing" r:id="rId3" imgW="2543175" imgH="895350" progId="MSDraw">
                  <p:embed/>
                  <p:pic>
                    <p:nvPicPr>
                      <p:cNvPr id="10247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64" y="4103104"/>
                        <a:ext cx="2687637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18" y="2717116"/>
            <a:ext cx="4272128" cy="129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 bwMode="auto">
          <a:xfrm>
            <a:off x="5441446" y="2730786"/>
            <a:ext cx="2117622" cy="122636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276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上位机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在系统中的作用</a:t>
            </a:r>
          </a:p>
          <a:p>
            <a:pPr lvl="1"/>
            <a:r>
              <a:rPr lang="zh-CN" altLang="en-US" sz="2300" dirty="0"/>
              <a:t>提供人机交互操作界面</a:t>
            </a:r>
          </a:p>
          <a:p>
            <a:pPr lvl="1"/>
            <a:r>
              <a:rPr lang="zh-CN" altLang="en-US" sz="2300" dirty="0"/>
              <a:t>实施组织策略和控制算法</a:t>
            </a:r>
          </a:p>
          <a:p>
            <a:pPr lvl="1"/>
            <a:r>
              <a:rPr lang="zh-CN" altLang="en-US" sz="2300" dirty="0"/>
              <a:t>与下位机通讯、交换数据</a:t>
            </a:r>
          </a:p>
          <a:p>
            <a:r>
              <a:rPr lang="zh-CN" altLang="en-US" sz="2800" dirty="0"/>
              <a:t>主要工具软件</a:t>
            </a:r>
          </a:p>
          <a:p>
            <a:pPr lvl="1"/>
            <a:r>
              <a:rPr lang="en-US" altLang="zh-CN" sz="2300" dirty="0" err="1"/>
              <a:t>RealInfo</a:t>
            </a:r>
            <a:r>
              <a:rPr lang="zh-CN" altLang="en-US" sz="2300" dirty="0"/>
              <a:t>紫金桥组态软件</a:t>
            </a:r>
            <a:endParaRPr lang="en-US" altLang="zh-CN" sz="2300" dirty="0"/>
          </a:p>
          <a:p>
            <a:pPr lvl="1"/>
            <a:r>
              <a:rPr lang="en-US" altLang="zh-CN" sz="2300" dirty="0"/>
              <a:t>Visual C++</a:t>
            </a:r>
          </a:p>
          <a:p>
            <a:pPr lvl="1"/>
            <a:r>
              <a:rPr lang="en-US" altLang="zh-CN" sz="2300" dirty="0"/>
              <a:t>MATLAB</a:t>
            </a:r>
          </a:p>
          <a:p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8</a:t>
            </a:fld>
            <a:endParaRPr lang="en-US" altLang="zh-CN" dirty="0"/>
          </a:p>
        </p:txBody>
      </p:sp>
      <p:pic>
        <p:nvPicPr>
          <p:cNvPr id="6" name="Picture 2" descr="j02857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28800"/>
            <a:ext cx="28352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60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紫金桥组态软件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A08577-985B-4F3B-8912-4C23181B12B1}" type="datetime1">
              <a:rPr lang="en-US" altLang="zh-CN" smtClean="0"/>
              <a:pPr>
                <a:defRPr/>
              </a:pPr>
              <a:t>3/1/2024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5EC351-4DD3-48B5-A10E-43FDCFD80AD7}" type="slidenum">
              <a:rPr lang="zh-CN" altLang="en-US" smtClean="0"/>
              <a:pPr>
                <a:defRPr/>
              </a:pPr>
              <a:t>9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8D2F7-3868-45E4-9DF3-731E0E6085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742" y="1556792"/>
            <a:ext cx="8772616" cy="522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90708"/>
      </p:ext>
    </p:extLst>
  </p:cSld>
  <p:clrMapOvr>
    <a:masterClrMapping/>
  </p:clrMapOvr>
</p:sld>
</file>

<file path=ppt/theme/theme1.xml><?xml version="1.0" encoding="utf-8"?>
<a:theme xmlns:a="http://schemas.openxmlformats.org/drawingml/2006/main" name="20111223课题组PPT模板-于晓栋">
  <a:themeElements>
    <a:clrScheme name="20060814暑期中层干部会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0060814暑期中层干部会模板">
      <a:majorFont>
        <a:latin typeface="Arial"/>
        <a:ea typeface="华文新魏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hlink">
                <a:gamma/>
                <a:shade val="46275"/>
                <a:invGamma/>
              </a:schemeClr>
            </a:gs>
            <a:gs pos="100000">
              <a:schemeClr val="hlink"/>
            </a:gs>
          </a:gsLst>
          <a:lin ang="27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hlink">
                <a:gamma/>
                <a:shade val="46275"/>
                <a:invGamma/>
              </a:schemeClr>
            </a:gs>
            <a:gs pos="100000">
              <a:schemeClr val="hlink"/>
            </a:gs>
          </a:gsLst>
          <a:lin ang="27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20060814暑期中层干部会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0814暑期中层干部会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0814暑期中层干部会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0814暑期中层干部会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0814暑期中层干部会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0814暑期中层干部会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0814暑期中层干部会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Settings\Xiangh\桌面\20060814暑期中层干部会模板.pot</Template>
  <TotalTime>4472</TotalTime>
  <Words>1609</Words>
  <Application>Microsoft Office PowerPoint</Application>
  <PresentationFormat>On-screen Show (4:3)</PresentationFormat>
  <Paragraphs>343</Paragraphs>
  <Slides>60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60</vt:i4>
      </vt:variant>
    </vt:vector>
  </HeadingPairs>
  <TitlesOfParts>
    <vt:vector size="77" baseType="lpstr">
      <vt:lpstr>方正粗圆简体</vt:lpstr>
      <vt:lpstr>华文楷体</vt:lpstr>
      <vt:lpstr>华文新魏</vt:lpstr>
      <vt:lpstr>楷体_GB2312</vt:lpstr>
      <vt:lpstr>宋体</vt:lpstr>
      <vt:lpstr>Arial</vt:lpstr>
      <vt:lpstr>Calibri</vt:lpstr>
      <vt:lpstr>Cambria Math</vt:lpstr>
      <vt:lpstr>Garamond</vt:lpstr>
      <vt:lpstr>Times New Roman</vt:lpstr>
      <vt:lpstr>Wingdings</vt:lpstr>
      <vt:lpstr>20111223课题组PPT模板-于晓栋</vt:lpstr>
      <vt:lpstr>MSDraw</vt:lpstr>
      <vt:lpstr>Microsoft Drawing</vt:lpstr>
      <vt:lpstr>Visio</vt:lpstr>
      <vt:lpstr>公式</vt:lpstr>
      <vt:lpstr>Image</vt:lpstr>
      <vt:lpstr>过程控制课内实验</vt:lpstr>
      <vt:lpstr>实验设备与软件介绍</vt:lpstr>
      <vt:lpstr>设备外观</vt:lpstr>
      <vt:lpstr>工艺流程</vt:lpstr>
      <vt:lpstr>系统框架</vt:lpstr>
      <vt:lpstr>被控对象</vt:lpstr>
      <vt:lpstr>下位机</vt:lpstr>
      <vt:lpstr>上位机</vt:lpstr>
      <vt:lpstr>紫金桥组态软件</vt:lpstr>
      <vt:lpstr>紫金桥组态软件点表</vt:lpstr>
      <vt:lpstr>紫金桥组态软件算法编程</vt:lpstr>
      <vt:lpstr>紫金桥组态软件界面交互</vt:lpstr>
      <vt:lpstr>实验设备与软件介绍</vt:lpstr>
      <vt:lpstr>仿真实验界面</vt:lpstr>
      <vt:lpstr>Matlab Online运行环境</vt:lpstr>
      <vt:lpstr>工艺流程原理</vt:lpstr>
      <vt:lpstr>三容水箱仿真</vt:lpstr>
      <vt:lpstr>三容水箱仿真</vt:lpstr>
      <vt:lpstr>三容水箱仿真</vt:lpstr>
      <vt:lpstr>实验设备与软件介绍</vt:lpstr>
      <vt:lpstr>基于流程模拟软件的建模与仿真</vt:lpstr>
      <vt:lpstr>常见流程模拟软件</vt:lpstr>
      <vt:lpstr>关键技术1：物性数据库</vt:lpstr>
      <vt:lpstr>关键技术1：物性数据库</vt:lpstr>
      <vt:lpstr>关键技术1：物性数据库</vt:lpstr>
      <vt:lpstr>关键技术2：单元模块库</vt:lpstr>
      <vt:lpstr>关键技术2：单元模块库</vt:lpstr>
      <vt:lpstr>关键技术3：系统解算策略</vt:lpstr>
      <vt:lpstr>其他软件技术</vt:lpstr>
      <vt:lpstr>UniSim Design（HYSYS）软件</vt:lpstr>
      <vt:lpstr>UniSim Design（HYSYS）软件</vt:lpstr>
      <vt:lpstr>仿真对象</vt:lpstr>
      <vt:lpstr>仿真对象</vt:lpstr>
      <vt:lpstr>实验设备与软件介绍</vt:lpstr>
      <vt:lpstr>AC800F系统的主要组成设备</vt:lpstr>
      <vt:lpstr>AC800F系统的组态 </vt:lpstr>
      <vt:lpstr>实验内容介绍</vt:lpstr>
      <vt:lpstr>实验1(1) 对象和控制器特性</vt:lpstr>
      <vt:lpstr>PowerPoint Presentation</vt:lpstr>
      <vt:lpstr>PowerPoint Presentation</vt:lpstr>
      <vt:lpstr>PowerPoint Presentation</vt:lpstr>
      <vt:lpstr>图谱</vt:lpstr>
      <vt:lpstr>实验1(2) 单回路控制</vt:lpstr>
      <vt:lpstr>动态特性参数法</vt:lpstr>
      <vt:lpstr>动态特性参数法</vt:lpstr>
      <vt:lpstr>PowerPoint Presentation</vt:lpstr>
      <vt:lpstr>PowerPoint Presentation</vt:lpstr>
      <vt:lpstr>实验2 数字PID控制</vt:lpstr>
      <vt:lpstr>控制器代码</vt:lpstr>
      <vt:lpstr>实验3(1) 串级控制</vt:lpstr>
      <vt:lpstr>串级控制对象</vt:lpstr>
      <vt:lpstr>对比单回路控制</vt:lpstr>
      <vt:lpstr>实验3(2) 前馈控制</vt:lpstr>
      <vt:lpstr>前馈-反馈控制对象</vt:lpstr>
      <vt:lpstr>实验3(3) 预测控制</vt:lpstr>
      <vt:lpstr>预测控制对象</vt:lpstr>
      <vt:lpstr>实验4 DCS组态</vt:lpstr>
      <vt:lpstr>实验环节</vt:lpstr>
      <vt:lpstr>实验环节</vt:lpstr>
      <vt:lpstr>谢谢各位同学!</vt:lpstr>
    </vt:vector>
  </TitlesOfParts>
  <Company>tsinghua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20111223课题组PPT模板</dc:title>
  <dc:creator>Xiaodong Yu</dc:creator>
  <cp:lastModifiedBy>Magician</cp:lastModifiedBy>
  <cp:revision>507</cp:revision>
  <dcterms:created xsi:type="dcterms:W3CDTF">2006-08-27T08:35:21Z</dcterms:created>
  <dcterms:modified xsi:type="dcterms:W3CDTF">2024-03-01T01:51:30Z</dcterms:modified>
</cp:coreProperties>
</file>